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73" r:id="rId4"/>
    <p:sldId id="328" r:id="rId5"/>
    <p:sldId id="329"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7" r:id="rId21"/>
    <p:sldId id="278" r:id="rId22"/>
    <p:sldId id="279" r:id="rId23"/>
    <p:sldId id="280" r:id="rId24"/>
    <p:sldId id="281" r:id="rId25"/>
    <p:sldId id="282" r:id="rId26"/>
    <p:sldId id="289" r:id="rId27"/>
    <p:sldId id="291" r:id="rId28"/>
    <p:sldId id="293" r:id="rId29"/>
    <p:sldId id="296" r:id="rId30"/>
    <p:sldId id="297" r:id="rId31"/>
    <p:sldId id="298" r:id="rId32"/>
    <p:sldId id="299" r:id="rId33"/>
    <p:sldId id="300" r:id="rId34"/>
    <p:sldId id="301" r:id="rId35"/>
    <p:sldId id="302" r:id="rId36"/>
    <p:sldId id="303" r:id="rId37"/>
    <p:sldId id="330" r:id="rId38"/>
    <p:sldId id="331" r:id="rId39"/>
    <p:sldId id="304" r:id="rId40"/>
    <p:sldId id="319" r:id="rId41"/>
    <p:sldId id="326" r:id="rId42"/>
    <p:sldId id="320" r:id="rId43"/>
    <p:sldId id="321" r:id="rId44"/>
    <p:sldId id="322" r:id="rId45"/>
    <p:sldId id="323" r:id="rId46"/>
    <p:sldId id="324" r:id="rId47"/>
    <p:sldId id="325" r:id="rId48"/>
    <p:sldId id="307" r:id="rId49"/>
    <p:sldId id="317" r:id="rId50"/>
    <p:sldId id="308" r:id="rId51"/>
    <p:sldId id="314" r:id="rId52"/>
    <p:sldId id="315" r:id="rId53"/>
    <p:sldId id="318" r:id="rId54"/>
    <p:sldId id="309" r:id="rId55"/>
    <p:sldId id="310" r:id="rId56"/>
    <p:sldId id="31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A9827-CEF4-4EB6-A054-126EBD154752}" type="datetimeFigureOut">
              <a:rPr lang="en-US" smtClean="0"/>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147F4-8322-4C42-A7E1-A2CAFC21FA97}" type="slidenum">
              <a:rPr lang="en-US" smtClean="0"/>
              <a:t>‹#›</a:t>
            </a:fld>
            <a:endParaRPr lang="en-US"/>
          </a:p>
        </p:txBody>
      </p:sp>
    </p:spTree>
    <p:extLst>
      <p:ext uri="{BB962C8B-B14F-4D97-AF65-F5344CB8AC3E}">
        <p14:creationId xmlns:p14="http://schemas.microsoft.com/office/powerpoint/2010/main" val="3245316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7868" indent="-279949" eaLnBrk="0" hangingPunct="0">
              <a:spcBef>
                <a:spcPct val="30000"/>
              </a:spcBef>
              <a:defRPr sz="1200">
                <a:solidFill>
                  <a:schemeClr val="tx1"/>
                </a:solidFill>
                <a:latin typeface="Calibri" pitchFamily="34" charset="0"/>
              </a:defRPr>
            </a:lvl2pPr>
            <a:lvl3pPr marL="1119797" indent="-223959" eaLnBrk="0" hangingPunct="0">
              <a:spcBef>
                <a:spcPct val="30000"/>
              </a:spcBef>
              <a:defRPr sz="1200">
                <a:solidFill>
                  <a:schemeClr val="tx1"/>
                </a:solidFill>
                <a:latin typeface="Calibri" pitchFamily="34" charset="0"/>
              </a:defRPr>
            </a:lvl3pPr>
            <a:lvl4pPr marL="1567716" indent="-223959" eaLnBrk="0" hangingPunct="0">
              <a:spcBef>
                <a:spcPct val="30000"/>
              </a:spcBef>
              <a:defRPr sz="1200">
                <a:solidFill>
                  <a:schemeClr val="tx1"/>
                </a:solidFill>
                <a:latin typeface="Calibri" pitchFamily="34" charset="0"/>
              </a:defRPr>
            </a:lvl4pPr>
            <a:lvl5pPr marL="2015635" indent="-223959" eaLnBrk="0" hangingPunct="0">
              <a:spcBef>
                <a:spcPct val="30000"/>
              </a:spcBef>
              <a:defRPr sz="1200">
                <a:solidFill>
                  <a:schemeClr val="tx1"/>
                </a:solidFill>
                <a:latin typeface="Calibri" pitchFamily="34" charset="0"/>
              </a:defRPr>
            </a:lvl5pPr>
            <a:lvl6pPr marL="2463554" indent="-223959" eaLnBrk="0" fontAlgn="base" hangingPunct="0">
              <a:spcBef>
                <a:spcPct val="30000"/>
              </a:spcBef>
              <a:spcAft>
                <a:spcPct val="0"/>
              </a:spcAft>
              <a:defRPr sz="1200">
                <a:solidFill>
                  <a:schemeClr val="tx1"/>
                </a:solidFill>
                <a:latin typeface="Calibri" pitchFamily="34" charset="0"/>
              </a:defRPr>
            </a:lvl6pPr>
            <a:lvl7pPr marL="2911472" indent="-223959" eaLnBrk="0" fontAlgn="base" hangingPunct="0">
              <a:spcBef>
                <a:spcPct val="30000"/>
              </a:spcBef>
              <a:spcAft>
                <a:spcPct val="0"/>
              </a:spcAft>
              <a:defRPr sz="1200">
                <a:solidFill>
                  <a:schemeClr val="tx1"/>
                </a:solidFill>
                <a:latin typeface="Calibri" pitchFamily="34" charset="0"/>
              </a:defRPr>
            </a:lvl7pPr>
            <a:lvl8pPr marL="3359391" indent="-223959" eaLnBrk="0" fontAlgn="base" hangingPunct="0">
              <a:spcBef>
                <a:spcPct val="30000"/>
              </a:spcBef>
              <a:spcAft>
                <a:spcPct val="0"/>
              </a:spcAft>
              <a:defRPr sz="1200">
                <a:solidFill>
                  <a:schemeClr val="tx1"/>
                </a:solidFill>
                <a:latin typeface="Calibri" pitchFamily="34" charset="0"/>
              </a:defRPr>
            </a:lvl8pPr>
            <a:lvl9pPr marL="3807310" indent="-22395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F2355D-E640-46C4-9C2D-C94C462AE8E1}" type="slidenum">
              <a:rPr lang="en-US" altLang="en-US" smtClean="0">
                <a:latin typeface="Tahoma" pitchFamily="34" charset="0"/>
              </a:rPr>
              <a:pPr eaLnBrk="1" hangingPunct="1">
                <a:spcBef>
                  <a:spcPct val="0"/>
                </a:spcBef>
              </a:pPr>
              <a:t>25</a:t>
            </a:fld>
            <a:endParaRPr lang="en-US" altLang="en-US"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7868" indent="-279949" eaLnBrk="0" hangingPunct="0">
              <a:spcBef>
                <a:spcPct val="30000"/>
              </a:spcBef>
              <a:defRPr sz="1200">
                <a:solidFill>
                  <a:schemeClr val="tx1"/>
                </a:solidFill>
                <a:latin typeface="Calibri" pitchFamily="34" charset="0"/>
              </a:defRPr>
            </a:lvl2pPr>
            <a:lvl3pPr marL="1119797" indent="-223959" eaLnBrk="0" hangingPunct="0">
              <a:spcBef>
                <a:spcPct val="30000"/>
              </a:spcBef>
              <a:defRPr sz="1200">
                <a:solidFill>
                  <a:schemeClr val="tx1"/>
                </a:solidFill>
                <a:latin typeface="Calibri" pitchFamily="34" charset="0"/>
              </a:defRPr>
            </a:lvl3pPr>
            <a:lvl4pPr marL="1567716" indent="-223959" eaLnBrk="0" hangingPunct="0">
              <a:spcBef>
                <a:spcPct val="30000"/>
              </a:spcBef>
              <a:defRPr sz="1200">
                <a:solidFill>
                  <a:schemeClr val="tx1"/>
                </a:solidFill>
                <a:latin typeface="Calibri" pitchFamily="34" charset="0"/>
              </a:defRPr>
            </a:lvl4pPr>
            <a:lvl5pPr marL="2015635" indent="-223959" eaLnBrk="0" hangingPunct="0">
              <a:spcBef>
                <a:spcPct val="30000"/>
              </a:spcBef>
              <a:defRPr sz="1200">
                <a:solidFill>
                  <a:schemeClr val="tx1"/>
                </a:solidFill>
                <a:latin typeface="Calibri" pitchFamily="34" charset="0"/>
              </a:defRPr>
            </a:lvl5pPr>
            <a:lvl6pPr marL="2463554" indent="-223959" eaLnBrk="0" fontAlgn="base" hangingPunct="0">
              <a:spcBef>
                <a:spcPct val="30000"/>
              </a:spcBef>
              <a:spcAft>
                <a:spcPct val="0"/>
              </a:spcAft>
              <a:defRPr sz="1200">
                <a:solidFill>
                  <a:schemeClr val="tx1"/>
                </a:solidFill>
                <a:latin typeface="Calibri" pitchFamily="34" charset="0"/>
              </a:defRPr>
            </a:lvl6pPr>
            <a:lvl7pPr marL="2911472" indent="-223959" eaLnBrk="0" fontAlgn="base" hangingPunct="0">
              <a:spcBef>
                <a:spcPct val="30000"/>
              </a:spcBef>
              <a:spcAft>
                <a:spcPct val="0"/>
              </a:spcAft>
              <a:defRPr sz="1200">
                <a:solidFill>
                  <a:schemeClr val="tx1"/>
                </a:solidFill>
                <a:latin typeface="Calibri" pitchFamily="34" charset="0"/>
              </a:defRPr>
            </a:lvl7pPr>
            <a:lvl8pPr marL="3359391" indent="-223959" eaLnBrk="0" fontAlgn="base" hangingPunct="0">
              <a:spcBef>
                <a:spcPct val="30000"/>
              </a:spcBef>
              <a:spcAft>
                <a:spcPct val="0"/>
              </a:spcAft>
              <a:defRPr sz="1200">
                <a:solidFill>
                  <a:schemeClr val="tx1"/>
                </a:solidFill>
                <a:latin typeface="Calibri" pitchFamily="34" charset="0"/>
              </a:defRPr>
            </a:lvl8pPr>
            <a:lvl9pPr marL="3807310" indent="-22395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F0FA4E-BC56-4536-9712-9068FEF84CFF}" type="slidenum">
              <a:rPr lang="en-US" altLang="en-US" smtClean="0">
                <a:latin typeface="Tahoma" pitchFamily="34" charset="0"/>
              </a:rPr>
              <a:pPr eaLnBrk="1" hangingPunct="1">
                <a:spcBef>
                  <a:spcPct val="0"/>
                </a:spcBef>
              </a:pPr>
              <a:t>34</a:t>
            </a:fld>
            <a:endParaRPr lang="en-US" altLang="en-US" smtClean="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9060C-694C-4318-806B-8E83473858C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86647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9060C-694C-4318-806B-8E83473858C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70450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9060C-694C-4318-806B-8E83473858C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134178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52252-A9FC-453A-94AE-45142AC023E9}" type="datetime1">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B6936C-BB81-4AD1-B507-F04EEBFFFF4A}" type="slidenum">
              <a:rPr lang="en-US"/>
              <a:pPr>
                <a:defRPr/>
              </a:pPr>
              <a:t>‹#›</a:t>
            </a:fld>
            <a:endParaRPr lang="en-US"/>
          </a:p>
        </p:txBody>
      </p:sp>
    </p:spTree>
    <p:extLst>
      <p:ext uri="{BB962C8B-B14F-4D97-AF65-F5344CB8AC3E}">
        <p14:creationId xmlns:p14="http://schemas.microsoft.com/office/powerpoint/2010/main" val="105021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9060C-694C-4318-806B-8E83473858C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99859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9060C-694C-4318-806B-8E83473858C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2871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9060C-694C-4318-806B-8E83473858C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146670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9060C-694C-4318-806B-8E83473858C4}"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248553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9060C-694C-4318-806B-8E83473858C4}"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151572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9060C-694C-4318-806B-8E83473858C4}"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474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9060C-694C-4318-806B-8E83473858C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17581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9060C-694C-4318-806B-8E83473858C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3427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9060C-694C-4318-806B-8E83473858C4}" type="datetimeFigureOut">
              <a:rPr lang="en-US" smtClean="0"/>
              <a:t>4/5/2017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83EEA-395C-4EDB-A2C8-678639BBB5A4}" type="slidenum">
              <a:rPr lang="en-US" smtClean="0"/>
              <a:t>‹#›</a:t>
            </a:fld>
            <a:endParaRPr lang="en-US"/>
          </a:p>
        </p:txBody>
      </p:sp>
    </p:spTree>
    <p:extLst>
      <p:ext uri="{BB962C8B-B14F-4D97-AF65-F5344CB8AC3E}">
        <p14:creationId xmlns:p14="http://schemas.microsoft.com/office/powerpoint/2010/main" val="419968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peppermoths.weebl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VjE0Kdfos4Y" TargetMode="External"/><Relationship Id="rId2" Type="http://schemas.openxmlformats.org/officeDocument/2006/relationships/hyperlink" Target="https://www.youtube.com/watch?v=4j7GSu99LmY" TargetMode="External"/><Relationship Id="rId1" Type="http://schemas.openxmlformats.org/officeDocument/2006/relationships/slideLayout" Target="../slideLayouts/slideLayout2.xml"/><Relationship Id="rId6" Type="http://schemas.openxmlformats.org/officeDocument/2006/relationships/hyperlink" Target="https://www.youtube.com/watch?v=W7QZnwKqopo" TargetMode="External"/><Relationship Id="rId5" Type="http://schemas.openxmlformats.org/officeDocument/2006/relationships/hyperlink" Target="https://www.youtube.com/watch?v=1XkPeN3AWIE" TargetMode="External"/><Relationship Id="rId4" Type="http://schemas.openxmlformats.org/officeDocument/2006/relationships/hyperlink" Target="https://www.youtube.com/watch?v=Fjk40qfcfj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tle.westone.wa.gov.au/content/file/c0a7f9da-2dc9-b549-578a-0f1a8921d148/1/bio_science_3b.zip/content/003_mechanisms/media/glossary.html#trmSelectivePressuresForce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hhmi.org/biointeractive/making-fittest" TargetMode="External"/><Relationship Id="rId2" Type="http://schemas.openxmlformats.org/officeDocument/2006/relationships/hyperlink" Target="http://www.hhmi.org/biointeractive/origin-species-beak-finc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hyperlink" Target="http://www.sciencealert.com/watch-proof-of-evolution-that-you-can-find-on-your-own-body"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 TEST REVIEW SLIDES</a:t>
            </a:r>
            <a:endParaRPr lang="en-US" dirty="0"/>
          </a:p>
        </p:txBody>
      </p:sp>
      <p:sp>
        <p:nvSpPr>
          <p:cNvPr id="3" name="Subtitle 2"/>
          <p:cNvSpPr>
            <a:spLocks noGrp="1"/>
          </p:cNvSpPr>
          <p:nvPr>
            <p:ph type="subTitle" idx="1"/>
          </p:nvPr>
        </p:nvSpPr>
        <p:spPr/>
        <p:txBody>
          <a:bodyPr/>
          <a:lstStyle/>
          <a:p>
            <a:r>
              <a:rPr lang="en-US" dirty="0" smtClean="0"/>
              <a:t>Test on Friday </a:t>
            </a:r>
            <a:r>
              <a:rPr lang="en-US" dirty="0" smtClean="0"/>
              <a:t>4/07</a:t>
            </a:r>
            <a:endParaRPr lang="en-US" dirty="0"/>
          </a:p>
        </p:txBody>
      </p:sp>
    </p:spTree>
    <p:extLst>
      <p:ext uri="{BB962C8B-B14F-4D97-AF65-F5344CB8AC3E}">
        <p14:creationId xmlns:p14="http://schemas.microsoft.com/office/powerpoint/2010/main" val="201529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371600"/>
          </a:xfrm>
        </p:spPr>
        <p:txBody>
          <a:bodyPr/>
          <a:lstStyle/>
          <a:p>
            <a:pPr eaLnBrk="1" hangingPunct="1">
              <a:defRPr/>
            </a:pPr>
            <a:r>
              <a:rPr lang="en-US" sz="5400" smtClean="0"/>
              <a:t>1.  Variation</a:t>
            </a:r>
          </a:p>
        </p:txBody>
      </p:sp>
      <p:sp>
        <p:nvSpPr>
          <p:cNvPr id="8195" name="Rectangle 3"/>
          <p:cNvSpPr>
            <a:spLocks noGrp="1" noChangeArrowheads="1"/>
          </p:cNvSpPr>
          <p:nvPr>
            <p:ph type="body" idx="1"/>
          </p:nvPr>
        </p:nvSpPr>
        <p:spPr>
          <a:xfrm>
            <a:off x="152400" y="1371600"/>
            <a:ext cx="8229600" cy="4114800"/>
          </a:xfrm>
        </p:spPr>
        <p:txBody>
          <a:bodyPr/>
          <a:lstStyle/>
          <a:p>
            <a:pPr eaLnBrk="1" hangingPunct="1">
              <a:defRPr/>
            </a:pPr>
            <a:r>
              <a:rPr lang="en-US" sz="4000" smtClean="0"/>
              <a:t>All species have variations</a:t>
            </a:r>
          </a:p>
          <a:p>
            <a:pPr eaLnBrk="1" hangingPunct="1">
              <a:defRPr/>
            </a:pPr>
            <a:r>
              <a:rPr lang="en-US" sz="4000" smtClean="0"/>
              <a:t>Variation is the raw material for natural selection</a:t>
            </a:r>
          </a:p>
          <a:p>
            <a:pPr eaLnBrk="1" hangingPunct="1">
              <a:buFont typeface="Wingdings" pitchFamily="2" charset="2"/>
              <a:buNone/>
              <a:defRPr/>
            </a:pPr>
            <a:endParaRPr lang="en-US" sz="4000" smtClean="0"/>
          </a:p>
          <a:p>
            <a:pPr eaLnBrk="1" hangingPunct="1">
              <a:buFont typeface="Wingdings" pitchFamily="2" charset="2"/>
              <a:buNone/>
              <a:defRPr/>
            </a:pPr>
            <a:r>
              <a:rPr lang="en-US" sz="4000" smtClean="0"/>
              <a:t>Ex:  Variations in giraffes</a:t>
            </a:r>
          </a:p>
        </p:txBody>
      </p:sp>
      <p:pic>
        <p:nvPicPr>
          <p:cNvPr id="8201" name="Picture 9" descr="MCNA01036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810000"/>
            <a:ext cx="11715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20381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7" dur="500"/>
                                        <p:tgtEl>
                                          <p:spTgt spid="8195">
                                            <p:txEl>
                                              <p:pRg st="3" end="3"/>
                                            </p:txEl>
                                          </p:spTgt>
                                        </p:tgtEl>
                                      </p:cBhvr>
                                    </p:animEffect>
                                  </p:childTnLst>
                                </p:cTn>
                              </p:par>
                            </p:childTnLst>
                          </p:cTn>
                        </p:par>
                        <p:par>
                          <p:cTn id="18" fill="hold" nodeType="afterGroup">
                            <p:stCondLst>
                              <p:cond delay="500"/>
                            </p:stCondLst>
                            <p:childTnLst>
                              <p:par>
                                <p:cTn id="19" presetID="2" presetClass="entr" presetSubtype="4" fill="hold" nodeType="afterEffect">
                                  <p:stCondLst>
                                    <p:cond delay="0"/>
                                  </p:stCondLst>
                                  <p:childTnLst>
                                    <p:set>
                                      <p:cBhvr>
                                        <p:cTn id="20" dur="1" fill="hold">
                                          <p:stCondLst>
                                            <p:cond delay="0"/>
                                          </p:stCondLst>
                                        </p:cTn>
                                        <p:tgtEl>
                                          <p:spTgt spid="8201"/>
                                        </p:tgtEl>
                                        <p:attrNameLst>
                                          <p:attrName>style.visibility</p:attrName>
                                        </p:attrNameLst>
                                      </p:cBhvr>
                                      <p:to>
                                        <p:strVal val="visible"/>
                                      </p:to>
                                    </p:set>
                                    <p:anim calcmode="lin" valueType="num">
                                      <p:cBhvr additive="base">
                                        <p:cTn id="21" dur="500" fill="hold"/>
                                        <p:tgtEl>
                                          <p:spTgt spid="8201"/>
                                        </p:tgtEl>
                                        <p:attrNameLst>
                                          <p:attrName>ppt_x</p:attrName>
                                        </p:attrNameLst>
                                      </p:cBhvr>
                                      <p:tavLst>
                                        <p:tav tm="0">
                                          <p:val>
                                            <p:strVal val="#ppt_x"/>
                                          </p:val>
                                        </p:tav>
                                        <p:tav tm="100000">
                                          <p:val>
                                            <p:strVal val="#ppt_x"/>
                                          </p:val>
                                        </p:tav>
                                      </p:tavLst>
                                    </p:anim>
                                    <p:anim calcmode="lin" valueType="num">
                                      <p:cBhvr additive="base">
                                        <p:cTn id="22"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2. Struggle for Existence</a:t>
            </a:r>
          </a:p>
        </p:txBody>
      </p:sp>
      <p:sp>
        <p:nvSpPr>
          <p:cNvPr id="9219" name="Rectangle 3"/>
          <p:cNvSpPr>
            <a:spLocks noGrp="1" noChangeArrowheads="1"/>
          </p:cNvSpPr>
          <p:nvPr>
            <p:ph type="body" idx="1"/>
          </p:nvPr>
        </p:nvSpPr>
        <p:spPr>
          <a:xfrm>
            <a:off x="0" y="1524000"/>
            <a:ext cx="8229600" cy="4114800"/>
          </a:xfrm>
        </p:spPr>
        <p:txBody>
          <a:bodyPr/>
          <a:lstStyle/>
          <a:p>
            <a:pPr eaLnBrk="1" hangingPunct="1">
              <a:defRPr/>
            </a:pPr>
            <a:r>
              <a:rPr lang="en-US" smtClean="0"/>
              <a:t>Organisms produce more offspring than can survive.</a:t>
            </a:r>
          </a:p>
          <a:p>
            <a:pPr eaLnBrk="1" hangingPunct="1">
              <a:defRPr/>
            </a:pPr>
            <a:r>
              <a:rPr lang="en-US" smtClean="0"/>
              <a:t>The environment produces struggles organisms must surpass to </a:t>
            </a:r>
          </a:p>
          <a:p>
            <a:pPr eaLnBrk="1" hangingPunct="1">
              <a:buFont typeface="Wingdings" pitchFamily="2" charset="2"/>
              <a:buNone/>
              <a:defRPr/>
            </a:pPr>
            <a:r>
              <a:rPr lang="en-US" smtClean="0"/>
              <a:t>   survive</a:t>
            </a:r>
          </a:p>
        </p:txBody>
      </p:sp>
      <p:pic>
        <p:nvPicPr>
          <p:cNvPr id="12292" name="Picture 5" descr="MCNA01036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114800"/>
            <a:ext cx="11715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MCBD0916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048000"/>
            <a:ext cx="2697163"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2334992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2" dur="500"/>
                                        <p:tgtEl>
                                          <p:spTgt spid="9219">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5" dur="500"/>
                                        <p:tgtEl>
                                          <p:spTgt spid="921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9222"/>
                                        </p:tgtEl>
                                        <p:attrNameLst>
                                          <p:attrName>style.visibility</p:attrName>
                                        </p:attrNameLst>
                                      </p:cBhvr>
                                      <p:to>
                                        <p:strVal val="visible"/>
                                      </p:to>
                                    </p:set>
                                    <p:animEffect transition="in" filter="checkerboard(across)">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229600" cy="1905000"/>
          </a:xfrm>
        </p:spPr>
        <p:txBody>
          <a:bodyPr/>
          <a:lstStyle/>
          <a:p>
            <a:pPr eaLnBrk="1" hangingPunct="1">
              <a:defRPr/>
            </a:pPr>
            <a:r>
              <a:rPr lang="en-US" smtClean="0"/>
              <a:t>3.  Only some survive to reproduce</a:t>
            </a:r>
          </a:p>
        </p:txBody>
      </p:sp>
      <p:sp>
        <p:nvSpPr>
          <p:cNvPr id="10243" name="Rectangle 3"/>
          <p:cNvSpPr>
            <a:spLocks noGrp="1" noChangeArrowheads="1"/>
          </p:cNvSpPr>
          <p:nvPr>
            <p:ph type="body" idx="1"/>
          </p:nvPr>
        </p:nvSpPr>
        <p:spPr>
          <a:xfrm>
            <a:off x="304800" y="2133600"/>
            <a:ext cx="8229600" cy="4114800"/>
          </a:xfrm>
        </p:spPr>
        <p:txBody>
          <a:bodyPr/>
          <a:lstStyle/>
          <a:p>
            <a:pPr eaLnBrk="1" hangingPunct="1">
              <a:defRPr/>
            </a:pPr>
            <a:r>
              <a:rPr lang="en-US" smtClean="0"/>
              <a:t>Some are better able to survive and reproduce (pass on their genes)</a:t>
            </a:r>
          </a:p>
        </p:txBody>
      </p:sp>
      <p:pic>
        <p:nvPicPr>
          <p:cNvPr id="10247" name="Picture 7" descr="MPj040384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03575"/>
            <a:ext cx="31210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3286961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additive="base">
                                        <p:cTn id="11" dur="500" fill="hold"/>
                                        <p:tgtEl>
                                          <p:spTgt spid="10247"/>
                                        </p:tgtEl>
                                        <p:attrNameLst>
                                          <p:attrName>ppt_x</p:attrName>
                                        </p:attrNameLst>
                                      </p:cBhvr>
                                      <p:tavLst>
                                        <p:tav tm="0">
                                          <p:val>
                                            <p:strVal val="#ppt_x"/>
                                          </p:val>
                                        </p:tav>
                                        <p:tav tm="100000">
                                          <p:val>
                                            <p:strVal val="#ppt_x"/>
                                          </p:val>
                                        </p:tav>
                                      </p:tavLst>
                                    </p:anim>
                                    <p:anim calcmode="lin" valueType="num">
                                      <p:cBhvr additive="base">
                                        <p:cTn id="12"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sz="4000" smtClean="0"/>
              <a:t>4.  Natural selection results in genetic change</a:t>
            </a:r>
          </a:p>
        </p:txBody>
      </p:sp>
      <p:sp>
        <p:nvSpPr>
          <p:cNvPr id="11267" name="Rectangle 3"/>
          <p:cNvSpPr>
            <a:spLocks noGrp="1" noChangeArrowheads="1"/>
          </p:cNvSpPr>
          <p:nvPr>
            <p:ph type="body" idx="1"/>
          </p:nvPr>
        </p:nvSpPr>
        <p:spPr/>
        <p:txBody>
          <a:bodyPr/>
          <a:lstStyle/>
          <a:p>
            <a:pPr eaLnBrk="1" hangingPunct="1">
              <a:defRPr/>
            </a:pPr>
            <a:r>
              <a:rPr lang="en-US" smtClean="0"/>
              <a:t>Each generation contains an increased proportion of individuals with traits that promote survival and reproduction.</a:t>
            </a:r>
          </a:p>
          <a:p>
            <a:pPr eaLnBrk="1" hangingPunct="1">
              <a:defRPr/>
            </a:pPr>
            <a:r>
              <a:rPr lang="en-US" smtClean="0"/>
              <a:t>What are some </a:t>
            </a:r>
            <a:r>
              <a:rPr lang="en-US" i="1" smtClean="0"/>
              <a:t>alleles</a:t>
            </a:r>
            <a:r>
              <a:rPr lang="en-US" smtClean="0"/>
              <a:t> that a successful giraffe might have?</a:t>
            </a:r>
          </a:p>
          <a:p>
            <a:pPr lvl="2" eaLnBrk="1" hangingPunct="1">
              <a:defRPr/>
            </a:pPr>
            <a:r>
              <a:rPr lang="en-US" smtClean="0"/>
              <a:t>Neck length</a:t>
            </a:r>
          </a:p>
          <a:p>
            <a:pPr lvl="2" eaLnBrk="1" hangingPunct="1">
              <a:defRPr/>
            </a:pPr>
            <a:r>
              <a:rPr lang="en-US" smtClean="0"/>
              <a:t>Leg length</a:t>
            </a:r>
          </a:p>
        </p:txBody>
      </p:sp>
      <p:sp>
        <p:nvSpPr>
          <p:cNvPr id="4" name="Footer Placeholder 3"/>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4046620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0"/>
            <a:ext cx="8229600" cy="1371600"/>
          </a:xfrm>
        </p:spPr>
        <p:txBody>
          <a:bodyPr/>
          <a:lstStyle/>
          <a:p>
            <a:pPr eaLnBrk="1" hangingPunct="1">
              <a:defRPr/>
            </a:pPr>
            <a:r>
              <a:rPr lang="en-US" sz="4000" smtClean="0"/>
              <a:t>5.  </a:t>
            </a:r>
            <a:r>
              <a:rPr lang="en-US" sz="4000" i="1" smtClean="0"/>
              <a:t>Species</a:t>
            </a:r>
            <a:r>
              <a:rPr lang="en-US" sz="4000" smtClean="0"/>
              <a:t> adapt to their environment</a:t>
            </a:r>
          </a:p>
        </p:txBody>
      </p:sp>
      <p:sp>
        <p:nvSpPr>
          <p:cNvPr id="12291" name="Rectangle 3"/>
          <p:cNvSpPr>
            <a:spLocks noGrp="1" noChangeArrowheads="1"/>
          </p:cNvSpPr>
          <p:nvPr>
            <p:ph type="body" idx="1"/>
          </p:nvPr>
        </p:nvSpPr>
        <p:spPr>
          <a:xfrm>
            <a:off x="304800" y="1219200"/>
            <a:ext cx="8229600" cy="4114800"/>
          </a:xfrm>
        </p:spPr>
        <p:txBody>
          <a:bodyPr/>
          <a:lstStyle/>
          <a:p>
            <a:pPr eaLnBrk="1" hangingPunct="1">
              <a:defRPr/>
            </a:pPr>
            <a:r>
              <a:rPr lang="en-US" smtClean="0"/>
              <a:t>Selection makes a population better suited to it’s environment.</a:t>
            </a:r>
          </a:p>
          <a:p>
            <a:pPr eaLnBrk="1" hangingPunct="1">
              <a:defRPr/>
            </a:pPr>
            <a:r>
              <a:rPr lang="en-US" smtClean="0"/>
              <a:t>The environment determines </a:t>
            </a:r>
          </a:p>
          <a:p>
            <a:pPr eaLnBrk="1" hangingPunct="1">
              <a:buFont typeface="Wingdings" pitchFamily="2" charset="2"/>
              <a:buNone/>
              <a:defRPr/>
            </a:pPr>
            <a:r>
              <a:rPr lang="en-US" smtClean="0"/>
              <a:t>   the direction of genetic change.</a:t>
            </a:r>
          </a:p>
        </p:txBody>
      </p:sp>
      <p:pic>
        <p:nvPicPr>
          <p:cNvPr id="12292" name="Picture 4" descr="MPj017872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1336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2179736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2" dur="500"/>
                                        <p:tgtEl>
                                          <p:spTgt spid="12291">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5" dur="500"/>
                                        <p:tgtEl>
                                          <p:spTgt spid="12291">
                                            <p:txEl>
                                              <p:pRg st="2" end="2"/>
                                            </p:txEl>
                                          </p:spTgt>
                                        </p:tgtEl>
                                      </p:cBhvr>
                                    </p:animEffect>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2000" fill="hold"/>
                                        <p:tgtEl>
                                          <p:spTgt spid="12292"/>
                                        </p:tgtEl>
                                        <p:attrNameLst>
                                          <p:attrName>ppt_x</p:attrName>
                                        </p:attrNameLst>
                                      </p:cBhvr>
                                      <p:tavLst>
                                        <p:tav tm="0">
                                          <p:val>
                                            <p:strVal val="#ppt_x"/>
                                          </p:val>
                                        </p:tav>
                                        <p:tav tm="100000">
                                          <p:val>
                                            <p:strVal val="#ppt_x"/>
                                          </p:val>
                                        </p:tav>
                                      </p:tavLst>
                                    </p:anim>
                                    <p:anim calcmode="lin" valueType="num">
                                      <p:cBhvr additive="base">
                                        <p:cTn id="20" dur="20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Peppered Moth</a:t>
            </a:r>
            <a:endParaRPr lang="en-US" dirty="0"/>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pic>
        <p:nvPicPr>
          <p:cNvPr id="17413" name="Picture 6" descr="The peppered moth: [photo: Olaf Leill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1828800"/>
            <a:ext cx="5659437"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638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dirty="0" smtClean="0">
                <a:hlinkClick r:id="rId2"/>
              </a:rPr>
              <a:t>http://peppermoths.weebly.com/</a:t>
            </a: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51002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Evolution: Another Example! </a:t>
            </a:r>
            <a:br>
              <a:rPr lang="en-US" dirty="0" smtClean="0"/>
            </a:br>
            <a:r>
              <a:rPr lang="en-US" dirty="0" smtClean="0"/>
              <a:t>Peppered Moth</a:t>
            </a:r>
            <a:endParaRPr lang="en-US" dirty="0"/>
          </a:p>
        </p:txBody>
      </p:sp>
      <p:sp>
        <p:nvSpPr>
          <p:cNvPr id="4" name="Content Placeholder 3"/>
          <p:cNvSpPr>
            <a:spLocks noGrp="1"/>
          </p:cNvSpPr>
          <p:nvPr>
            <p:ph idx="1"/>
          </p:nvPr>
        </p:nvSpPr>
        <p:spPr>
          <a:xfrm>
            <a:off x="228600" y="1524000"/>
            <a:ext cx="8229600" cy="3352800"/>
          </a:xfrm>
        </p:spPr>
        <p:txBody>
          <a:bodyPr>
            <a:normAutofit fontScale="85000" lnSpcReduction="10000"/>
          </a:bodyPr>
          <a:lstStyle/>
          <a:p>
            <a:pPr>
              <a:defRPr/>
            </a:pPr>
            <a:r>
              <a:rPr lang="en-US" dirty="0" smtClean="0"/>
              <a:t>There are 2 variations of peppered moth:  light and dark</a:t>
            </a:r>
          </a:p>
          <a:p>
            <a:pPr>
              <a:defRPr/>
            </a:pPr>
            <a:r>
              <a:rPr lang="en-US" dirty="0" smtClean="0"/>
              <a:t>Prior to the industrial revolution – white was favored because the tree trunks were white. Why? </a:t>
            </a:r>
          </a:p>
          <a:p>
            <a:pPr>
              <a:defRPr/>
            </a:pPr>
            <a:r>
              <a:rPr lang="en-US" dirty="0" smtClean="0"/>
              <a:t>Post-industrial revolution – black became more common. Why? </a:t>
            </a:r>
          </a:p>
          <a:p>
            <a:pPr>
              <a:defRPr/>
            </a:pPr>
            <a:r>
              <a:rPr lang="en-US" dirty="0" smtClean="0"/>
              <a:t>Why?  How do predators and environments drive evolution?</a:t>
            </a:r>
          </a:p>
        </p:txBody>
      </p:sp>
      <p:sp>
        <p:nvSpPr>
          <p:cNvPr id="19460" name="AutoShape 2" descr="data:image/jpeg;base64,/9j/4AAQSkZJRgABAQAAAQABAAD/2wCEAAkGBhQRERMUEhQWFBQVFxgaFhcUGBgYGBgdHhoYGRoeHR8ZGyYeFxklGxoXHy8jJScpLi8sHB4xNTAqNSYrLikBCQoKDQwNFA8PFykcFxwpKSkpKSkpKSkpKSkuKSkqKSopLCwpKSk1KSkpKSkpNSkpLCkpNikpKSwpLCkpLCkpKf/AABEIAHkAogMBIgACEQEDEQH/xAAcAAAABwEBAAAAAAAAAAAAAAAAAQMEBQcIAgb/xABJEAABAgQCBgUHCQYFBAMAAAABAhEAAwQhEjEFBkFRYfATInGBkQcUMqGxs8EjJDREUlR00eFCU5OU0vEWM0NjcmKSwtMVc4L/xAAYAQADAQEAAAAAAAAAAAAAAAAAAQIDBP/EABwRAQEBAQEAAwEAAAAAAAAAAAABEQIxIUFhEv/aAAwDAQACEQMRAD8A9xqxqxSKoqRSqSnUpVPIJKpEokkykEkkockly8SadUqP7nTfy8n/ANcFql9Bo/w1Pu/dIiXSB6+EMPNq0bQdKuV5jIKkYXankt1hxRxFuMO6XQOjpr4KWkJGY6CS4fJxgyO+PKDSKJy5+GoUVqmEFAwjoVOUAgs4LKe5OxuMPX1VRKqqcpX5sinSpS1lCmUz9I6cWFSFAhw/VYkFkxl/V38Viyv8IUV/mdL/AC8n+mAdUaL7nS/y8r+iH+j65M+WmYh2VsIUPaxbaDtBB2w5I55MaalDjVGi+50v8vJ/ogzqhRfc6b+BJ/oiWfm0HzzaAIj/AAhRfc6X+BJ/pgzqjRfc6X+BJ/piXflzAI4eswB4vSOrVImYsCkp2cMBIk7h/wBHJ7YRGrtKpvmtN3SJT+AR3+IiY0r/AJq9t7+A9vwhkk58/wBvtQwYy9X6XPzWm/gSWvwKOQYWGrNKxalprb5EoHP/AIdo8IeKG71d/B947xHcuY47uew/EGAGKNWqQD6LTZ2eRK7v2No9YhRegKQAk0tLhAuTIkAM2ZJQwtd94h+LWFufBszFIeUXXNVZMVKlKamllkgf6ygWKy2aXfCN18zC04tgaGoSAoU9IUrbCpMqQQq37JCWIPthVOrlJ91p/wCBJ7Ps98Ufq3pqYAmWVkiT1pY+y5cgd9+8xflNMKkpVvSLDO4fvG6DSpkvVuly81pv4Ekf+ORHrgv8O0n3Wm/gSu7JHcYkiH39x9ng8cqLgs79x7fEeuGGeNaaRCa6rSlCUpFROASlIASBMUAABYAZQcd63fT6y/1mf7xUCGGjNVH8wo/wtP7pHGJZ878jviK1T+gUf4an91L4xK4QR2j2994QVJQ6NmqnTZjy8C1hGOUlIVgClLW5L4l2Dgi92Zo9DpcKXSlJl1E5KVqeXImYZhFwEso9ZJAdrliG3Qy0dpmWmdOk4US+iWrGpigKIAuSepMzSXDEEizOSvpEgTZOEK+WmBBUzKStKFrSrCCnGCyks92Ct78zQnqHTzKSpmlRwyKpaQiUF4xJUE5qOwv1CbOdlosoi0UVrlp5YIpgxmzUo6oRLICl7SojqkJCFBrOSH2xbuqOlZk+lQZ7CoQME8D7Qu42MpJC7OL2jTioqX52x34+uCPPw2wOeb9saEOCgc/pB888IA87pIAzV9t+Fg/dke6Gakbu0792W7bfYYkq5LTVncR2ZBviLQ0CHfM32+F913HeIZktu7f7P08I6RY8Lu23b47fGFJybc/HIkDxEAcc/Xs9hv2QE8v5TdYfNaIpQWm1DykMbhJDzFDtSwG4qilEyCxaxs7ZJGwduUev8oOkxUaRmJc4KZPRpAZgrOYezGWf/piAKWsDkLmzRFXDPRiME4biFD4/CNEaOU0uXwSm20WFu7MdsZ8pykzUBO1ViewuY0JJThSktsAt2cOWMOJpwZeZN35/WOClrXs+TduzuMGSOw8+z2QSjv8AZzkdsUTPetxPn9Z+Jne8VAga2q+f1lvrM73ioEMNHapn5hR/haf3KPCJXpQA5LAB3J9ecRWqQ+YUf4Wn90iFNYZuCmmG7AbLt3ZRN+IFaKqjMrQMOBEzEoJWAVTUqJTMYZdH1XCnBFolK2cAZeEBcuUpXRKJDdKWUAkJGJITLcYrOT4uNJUwnUyZcpJRMUkhEzCnAzgG9ybknYLHZEXNmJWUy5gUiy0zppT0aSQoJDOOupeVvRSzbY5q0FJmomTUTpctAJwFkJQqZhBUl1Ap/bzDvmMiIfaM11k0dRKTNsqsUjGETOkEvqsFKIcJOJrDYpRySI7RTTAZSkJxKBBWlQJEwekhSSokoWABiFipg148SvTM2TLRTy5cvpVzJiwpaVpWyVEglQwqE0OzKFgAAL3cJfkycQU7icJO4tbue3hCrxXeomsNTU0kumnN05xpE4kF0IAIVmMU1JKU7sjePYaO03LNP0kxQTgSekxEWKXx9pcGN5UYlGgm55EMNGlU1pynSFJeXLLjCkixUCPTIYkH0ct8SGzu52QwiKtHyi+32gP2A/CGwlOedvrchu+Fq9Xyqxxs/YB3xzIWDvtzbfcZwzITmDAkBzbiWftezt2xG6y6ZFFSzqizy09UHasnCgf9xD8IkdMUpXImAeklJWkjMLQMaCOOINlkSIqDyoa3prBTyZRZAQmdNY2C1pBSjO5QknvI3QrRjxdMt1KKnL3UoHNy6u8mFxM3vm7Dfs8OMMUTNibAeuFTPCRZycywsO+IWNU/BNSo3Y3CfzjRlBUCbTypgHVWlJvn8YztI0eVArWwTfCx4HZm0Wz5JdMLmyFyVKChJLJ3sdhsdsVE17WWvlt2WTbLR3sf9R+u6EzbL2+I/IcI7XYX2/39cUTPetoavrL/AFid7xUFB62q+f1l/rE73ioKGTR+qX0Cjz+jU+/90iFdLVcnAuXNmBGNJFyRY99nhHVIfMKP8NT+5REBrhqVOrDM6NSBjAYqOTDc/bEdbhxDnSqZZlBATJIm4GSoKdJGJ0H9gpFyCDZT7Y7OkpExEuWo9IOkYKWdoKipR3JdxhaE6LVGrpCFJkleErulYU4UlKQcJUErLC5N3yFhEWqs6JUlKqQIwgmXLmIJVLWXKj0i/wBp8gRv4RhZik3N+VExMyatlhWMpF0pIw4UWASWdT5szxBaOrJUyeidNQlU2VKKDhKkqLMkTFv/AJmKWkJsSxLmBPqwtFXOGEAylYpkxAH+mhkslZIU60kh2BT3RD6HSZZdM8VHRhC+oLh3Kg6g67sDa1oUN62fLlyp8mfTp6LCFKuGAUUhIlhusZa74ncA9YXZjQU1NYDODSZkwKWgKt0iSFBIIZ0nDiNr4SNsNZWkApaOklkomAhipPVKiMJLl3ObNaIGk0yF1dNITLWkdPNlzFIXiEzCQcaXuDLVtOYUYc0qv14KOZYsNzDPPd4x2BHQhCaQvMU2/wCG39Ibz6ILAupCk+itNig5PuUDtSbEQ9rP81XOwfGGNfXokS1zZjhEtJWrCLsLZbLQzeD1x8ofQyZ1MsdHU3lkpLoUCWxpI9EFN2N0m2yKfqkJlzFoK0LYtilnEhW7CWbCLCOtZtNLrKqbNVdycPBIJbbax8TEZkO3ZE4EghBUbA8+yH1PICbqTi3WLdw29sQJLuXv7bfpHHSHfBh69HOrgkXlGx2hhFveS7Q5kUZWtnnErzDgbBnnFGaHHy0orICAtOIq9EJcO7bGjTWjaiWuWkySkyyOrhDJbugkwbpxOR1QWZmv/aEpgGEEFrHtHhsd4WmCxsPZDRK3JBs2XrJiiUHrb9PrLfWJ3vFQIPW4Dz+st9Zne8VwgQE0Xqor5hRv92p/co4QesumTTSgpIKlFQGT4RvZrt68o51UB8wo/wANT+5RwhvrPN6MomK9AsgjCVBTnK102J4b4nq5DiEn1FSsGaibNSpITMWlK3JDA4QknCkK6xY7QzwWkpy1qRKNQV3UVBaJZK0lyEggZpDHabjOIOp0t08rFJKEoIUlLGxQkpMwlQwlKrnCH7MoegAXxGZ0ikzESVqARLYAFfU/bUptrOwa7xhtWY6X0LKTLnFLplKTdQUkJUX6stQIBTMUSGDOrsEMtGaB6BSRKUFlKhLmBHUlpKgeoCpnUzhyL2Iib0rPemUqYmWlyhaBNBTimpUpRKbOFKJQkJU27bHkzrHLl1lYpahLE0y+jZKpqZYyVZQuq4SyeIByBUD0KqRCumkhBlzEpQA4uglykJfrYiQSc3YtEfofVebLqpK5EnpTLdaUqOHEtZAUolQ6owpe+ZPCPS6E1f6HBNwrNRMSUShNJK5aHxKWR/pvi9G7OE5vHtND6HElNySs5km989uf9o055TaORpsWE9CqdRLATGKCT9mYklCuwseESXN+bwTAhixB2FrwH5GXsjVKIrD8ovZcbt3c/a8JGWCzsRuOR7j2G5eHNWPlFW3X7hwhvOmBKSTZIFzstcknbYPnDNnjX3VrzeqPRJV1ipRAuwKixAa25vzjzU2nWkhK0KBICgCGJByMaEmatoqVLqZ3VmLYy8VujlpHUfaFm61Pliw7IqnXLVhchYnhJEuepRTZg72I3BQu2zviTeSp6ZL9YHeBElIRLJAASP8AmL+Jd4bAmz3HPrhQy32tw2euJPEhMpEkemo8E5djCLD8kelCUTqZRV8mcaHeyTsIs0VSmpXLOfV4ZeuLQ8j2jThn1L2WejA4BiTbwhwVZYVb+29tmUJTfX4D1wsFW8BtHttCSiQHz3ZE7d0WlnvWwnz+s/ETtp/eKgoPWxvP6y31idv/AHiuMCAmjdVPoFH+Gp9n+1L4ZxF+USol+bplTl9HLnLCVLwuRsDJAd32jIDviT1T+gUf4an2f7UuIXW2qSJ4K2KJaM9qDmSnCHKmbIiJ78OI/RFF0clMpYdJEsMoJCkAlSSSp1YlFKXdwPRS2cMKerlKkEGaJswEpUrJTS5iiQo4QEB+sQ3jtlpQaWlSJIDh0rnJJS4Iuw6ygCygB1ne+2EVaGSqlTIV0y8VlLIuoq67jLCMbqAZ+qq94wxbnQ9LL6EmowBIxpSMRcqBxOgu4mWBBfE4FxC+qerVQZ02dWETpaFJTTJKEY5hTiZay1iMRvZz1jkIhvJ5TLnGbRLUpSKacpSpuFCkKSSAlLqfCpQCgMOSSTm0WsiWEpCQAEgAADIABgOyL55+00lJpcJKyAVq9IgZAXCRb0Q57ySc4cCCSOeRnAPNo1S6B55ME/PO3hAPPL5QGgCMrF/KKy2ewZ+ItCZS9vgCw7uL2juutMUechtMIYW8Oc8oZuyHf2ZvuzhlpbRMuqlLkzhilrDHNxuIvZQNweEPtnPxy2QTci39/CEGbtM6GmUdRNkTRiKDm1lIN0ryyI2/lCIlpTa7F2I2cDx47otrytatecU4qZaflacddhdUo3O58PpdmKKmpUApYekLk7e7eIixWm9VSfZIUN4/S0XF5Jwn/wCORhBBxzMfFTjjuaKjnqADmx+0mz+G8b4tPyMzCaKanMJnEAbnAL2EPkV70bWN8+/ugKdj2We/xtaBM29vd6+JjjH3cts2xaWe9bfp9Zn9Ine8VAg9biPP6yw+kzt/7xUCANF6pj5jRfhqfL/6kcM4r3XClmTNIKVLRM+TU6ppPyCWSUsU5lbqByyaLC1TPzCj/DU/uUR5bS8hfndQlK1kFQ6mHEEul8Ye+LJLOA0R34IQpUqpaWWHTLmMhAWXnLUBfqpJdQBdnydsnhGRplaaqTT9J50upRilzxZTBRxS1JSAJbNmGwsos5hHTmilKqKGZLloqJylfKgJCkrQXUCsuySnrMdu9xHu9Aasy6XrBjMw4QTcS0ElXRoNiUYiS5cnfGc52q1J0VAmSkhIAKjiWQGxKOZ7ch2Q4Ay7+coJ+b/nAaNvEOkjnnZBM3P6wQRy3PhB4ebQAcHzzaBznAfnnbAEXWp+UVzZhCbW57+XhWtS61dzeA8fBoS3Pnnv/XcIZgRaDJYcOHOd4Ct3t/WDTy5/W94ATWkXBAIyY3BG6+Yih9cdXDo6qKGJkTXVJIzSHuh9hTlxThMXxs4+H5bXiJ1i1elV0hUmbZ7oW3WlqFkqsNhJcPcWhWaIoNQBF+txTmPU2Tx7nyMTShdXKNwQiYDnkSm+4m0eS0tq/Oo5hl1KMJfqrD9FN4g5E7b3G0R7/wAlmjiJc2eB1JhCJZIAdKPSLA/au+1jEz1Ve+Uq428/F44xA5X8YNT9ue/njHAXsPw79neItLP2tqvn9Zf6xO94qBB63H5/WW+szveKgoA0dqmh6Cjsfo1PsP7pESE3RyFYnlvisrqs/a2bbDGTJfop7B7I7RATWkilEsMhGEbkgj2CFQDuPgfyjJEEYA1yUncfX+cEUH7PqjIwgQBrkIO4+H6R0x3HwjIpgfnCDXQB3HwgMdx9cZEjsQBqWrlnGrqk/wD5Jew4bcu6AqWrYlRtuPP6xlgxzDDVJkq+yrwO7wuOGccLllvRU/8AxP6bLRlpOXPCCEAajKCzFKu8G/qOweMcKlnMA34H47NkZfVBDLnhAbT8yUSGKXB2KS48CM9kJdAQwSkgDIMQ2wbNmRjMqoA/OANOqlK+ydwtzxHZCKpakvZWW12ts4DZ2MYzQIJcASutg+f1lyPnE7Mf7iuMFHmJ3pK7T7YKGT//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19461" name="AutoShape 4" descr="data:image/jpeg;base64,/9j/4AAQSkZJRgABAQAAAQABAAD/2wCEAAkGBhQRERMUEhQWFBQVFxgaFhcUGBgYGBgdHhoYGRoeHR8ZGyYeFxklGxoXHy8jJScpLi8sHB4xNTAqNSYrLikBCQoKDQwNFA8PFykcFxwpKSkpKSkpKSkpKSkuKSkqKSopLCwpKSk1KSkpKSkpNSkpLCkpNikpKSwpLCkpLCkpKf/AABEIAHkAogMBIgACEQEDEQH/xAAcAAAABwEBAAAAAAAAAAAAAAAAAQMEBQcIAgb/xABJEAABAgQCBgUHCQYFBAMAAAABAhEAAwQhEjEFBkFRYfATInGBkQcUMqGxs8EjJDREUlR00eFCU5OU0vEWM0NjcmKSwtMVc4L/xAAYAQADAQEAAAAAAAAAAAAAAAAAAQIDBP/EABwRAQEBAQEAAwEAAAAAAAAAAAABEQIxIUFhEv/aAAwDAQACEQMRAD8A9xqxqxSKoqRSqSnUpVPIJKpEokkykEkkockly8SadUqP7nTfy8n/ANcFql9Bo/w1Pu/dIiXSB6+EMPNq0bQdKuV5jIKkYXankt1hxRxFuMO6XQOjpr4KWkJGY6CS4fJxgyO+PKDSKJy5+GoUVqmEFAwjoVOUAgs4LKe5OxuMPX1VRKqqcpX5sinSpS1lCmUz9I6cWFSFAhw/VYkFkxl/V38Viyv8IUV/mdL/AC8n+mAdUaL7nS/y8r+iH+j65M+WmYh2VsIUPaxbaDtBB2w5I55MaalDjVGi+50v8vJ/ogzqhRfc6b+BJ/oiWfm0HzzaAIj/AAhRfc6X+BJ/pgzqjRfc6X+BJ/piXflzAI4eswB4vSOrVImYsCkp2cMBIk7h/wBHJ7YRGrtKpvmtN3SJT+AR3+IiY0r/AJq9t7+A9vwhkk58/wBvtQwYy9X6XPzWm/gSWvwKOQYWGrNKxalprb5EoHP/AIdo8IeKG71d/B947xHcuY47uew/EGAGKNWqQD6LTZ2eRK7v2No9YhRegKQAk0tLhAuTIkAM2ZJQwtd94h+LWFufBszFIeUXXNVZMVKlKamllkgf6ygWKy2aXfCN18zC04tgaGoSAoU9IUrbCpMqQQq37JCWIPthVOrlJ91p/wCBJ7Ps98Ufq3pqYAmWVkiT1pY+y5cgd9+8xflNMKkpVvSLDO4fvG6DSpkvVuly81pv4Ekf+ORHrgv8O0n3Wm/gSu7JHcYkiH39x9ng8cqLgs79x7fEeuGGeNaaRCa6rSlCUpFROASlIASBMUAABYAZQcd63fT6y/1mf7xUCGGjNVH8wo/wtP7pHGJZ878jviK1T+gUf4an91L4xK4QR2j2994QVJQ6NmqnTZjy8C1hGOUlIVgClLW5L4l2Dgi92Zo9DpcKXSlJl1E5KVqeXImYZhFwEso9ZJAdrliG3Qy0dpmWmdOk4US+iWrGpigKIAuSepMzSXDEEizOSvpEgTZOEK+WmBBUzKStKFrSrCCnGCyks92Ct78zQnqHTzKSpmlRwyKpaQiUF4xJUE5qOwv1CbOdlosoi0UVrlp5YIpgxmzUo6oRLICl7SojqkJCFBrOSH2xbuqOlZk+lQZ7CoQME8D7Qu42MpJC7OL2jTioqX52x34+uCPPw2wOeb9saEOCgc/pB888IA87pIAzV9t+Fg/dke6Gakbu0792W7bfYYkq5LTVncR2ZBviLQ0CHfM32+F913HeIZktu7f7P08I6RY8Lu23b47fGFJybc/HIkDxEAcc/Xs9hv2QE8v5TdYfNaIpQWm1DykMbhJDzFDtSwG4qilEyCxaxs7ZJGwduUev8oOkxUaRmJc4KZPRpAZgrOYezGWf/piAKWsDkLmzRFXDPRiME4biFD4/CNEaOU0uXwSm20WFu7MdsZ8pykzUBO1ViewuY0JJThSktsAt2cOWMOJpwZeZN35/WOClrXs+TduzuMGSOw8+z2QSjv8AZzkdsUTPetxPn9Z+Jne8VAga2q+f1lvrM73ioEMNHapn5hR/haf3KPCJXpQA5LAB3J9ecRWqQ+YUf4Wn90iFNYZuCmmG7AbLt3ZRN+IFaKqjMrQMOBEzEoJWAVTUqJTMYZdH1XCnBFolK2cAZeEBcuUpXRKJDdKWUAkJGJITLcYrOT4uNJUwnUyZcpJRMUkhEzCnAzgG9ybknYLHZEXNmJWUy5gUiy0zppT0aSQoJDOOupeVvRSzbY5q0FJmomTUTpctAJwFkJQqZhBUl1Ap/bzDvmMiIfaM11k0dRKTNsqsUjGETOkEvqsFKIcJOJrDYpRySI7RTTAZSkJxKBBWlQJEwekhSSokoWABiFipg148SvTM2TLRTy5cvpVzJiwpaVpWyVEglQwqE0OzKFgAAL3cJfkycQU7icJO4tbue3hCrxXeomsNTU0kumnN05xpE4kF0IAIVmMU1JKU7sjePYaO03LNP0kxQTgSekxEWKXx9pcGN5UYlGgm55EMNGlU1pynSFJeXLLjCkixUCPTIYkH0ct8SGzu52QwiKtHyi+32gP2A/CGwlOedvrchu+Fq9Xyqxxs/YB3xzIWDvtzbfcZwzITmDAkBzbiWftezt2xG6y6ZFFSzqizy09UHasnCgf9xD8IkdMUpXImAeklJWkjMLQMaCOOINlkSIqDyoa3prBTyZRZAQmdNY2C1pBSjO5QknvI3QrRjxdMt1KKnL3UoHNy6u8mFxM3vm7Dfs8OMMUTNibAeuFTPCRZycywsO+IWNU/BNSo3Y3CfzjRlBUCbTypgHVWlJvn8YztI0eVArWwTfCx4HZm0Wz5JdMLmyFyVKChJLJ3sdhsdsVE17WWvlt2WTbLR3sf9R+u6EzbL2+I/IcI7XYX2/39cUTPetoavrL/AFid7xUFB62q+f1l/rE73ioKGTR+qX0Cjz+jU+/90iFdLVcnAuXNmBGNJFyRY99nhHVIfMKP8NT+5REBrhqVOrDM6NSBjAYqOTDc/bEdbhxDnSqZZlBATJIm4GSoKdJGJ0H9gpFyCDZT7Y7OkpExEuWo9IOkYKWdoKipR3JdxhaE6LVGrpCFJkleErulYU4UlKQcJUErLC5N3yFhEWqs6JUlKqQIwgmXLmIJVLWXKj0i/wBp8gRv4RhZik3N+VExMyatlhWMpF0pIw4UWASWdT5szxBaOrJUyeidNQlU2VKKDhKkqLMkTFv/AJmKWkJsSxLmBPqwtFXOGEAylYpkxAH+mhkslZIU60kh2BT3RD6HSZZdM8VHRhC+oLh3Kg6g67sDa1oUN62fLlyp8mfTp6LCFKuGAUUhIlhusZa74ncA9YXZjQU1NYDODSZkwKWgKt0iSFBIIZ0nDiNr4SNsNZWkApaOklkomAhipPVKiMJLl3ObNaIGk0yF1dNITLWkdPNlzFIXiEzCQcaXuDLVtOYUYc0qv14KOZYsNzDPPd4x2BHQhCaQvMU2/wCG39Ibz6ILAupCk+itNig5PuUDtSbEQ9rP81XOwfGGNfXokS1zZjhEtJWrCLsLZbLQzeD1x8ofQyZ1MsdHU3lkpLoUCWxpI9EFN2N0m2yKfqkJlzFoK0LYtilnEhW7CWbCLCOtZtNLrKqbNVdycPBIJbbax8TEZkO3ZE4EghBUbA8+yH1PICbqTi3WLdw29sQJLuXv7bfpHHSHfBh69HOrgkXlGx2hhFveS7Q5kUZWtnnErzDgbBnnFGaHHy0orICAtOIq9EJcO7bGjTWjaiWuWkySkyyOrhDJbugkwbpxOR1QWZmv/aEpgGEEFrHtHhsd4WmCxsPZDRK3JBs2XrJiiUHrb9PrLfWJ3vFQIPW4Dz+st9Zne8VwgQE0Xqor5hRv92p/co4QesumTTSgpIKlFQGT4RvZrt68o51UB8wo/wANT+5RwhvrPN6MomK9AsgjCVBTnK102J4b4nq5DiEn1FSsGaibNSpITMWlK3JDA4QknCkK6xY7QzwWkpy1qRKNQV3UVBaJZK0lyEggZpDHabjOIOp0t08rFJKEoIUlLGxQkpMwlQwlKrnCH7MoegAXxGZ0ikzESVqARLYAFfU/bUptrOwa7xhtWY6X0LKTLnFLplKTdQUkJUX6stQIBTMUSGDOrsEMtGaB6BSRKUFlKhLmBHUlpKgeoCpnUzhyL2Iib0rPemUqYmWlyhaBNBTimpUpRKbOFKJQkJU27bHkzrHLl1lYpahLE0y+jZKpqZYyVZQuq4SyeIByBUD0KqRCumkhBlzEpQA4uglykJfrYiQSc3YtEfofVebLqpK5EnpTLdaUqOHEtZAUolQ6owpe+ZPCPS6E1f6HBNwrNRMSUShNJK5aHxKWR/pvi9G7OE5vHtND6HElNySs5km989uf9o055TaORpsWE9CqdRLATGKCT9mYklCuwseESXN+bwTAhixB2FrwH5GXsjVKIrD8ovZcbt3c/a8JGWCzsRuOR7j2G5eHNWPlFW3X7hwhvOmBKSTZIFzstcknbYPnDNnjX3VrzeqPRJV1ipRAuwKixAa25vzjzU2nWkhK0KBICgCGJByMaEmatoqVLqZ3VmLYy8VujlpHUfaFm61Pliw7IqnXLVhchYnhJEuepRTZg72I3BQu2zviTeSp6ZL9YHeBElIRLJAASP8AmL+Jd4bAmz3HPrhQy32tw2euJPEhMpEkemo8E5djCLD8kelCUTqZRV8mcaHeyTsIs0VSmpXLOfV4ZeuLQ8j2jThn1L2WejA4BiTbwhwVZYVb+29tmUJTfX4D1wsFW8BtHttCSiQHz3ZE7d0WlnvWwnz+s/ETtp/eKgoPWxvP6y31idv/AHiuMCAmjdVPoFH+Gp9n+1L4ZxF+USol+bplTl9HLnLCVLwuRsDJAd32jIDviT1T+gUf4an2f7UuIXW2qSJ4K2KJaM9qDmSnCHKmbIiJ78OI/RFF0clMpYdJEsMoJCkAlSSSp1YlFKXdwPRS2cMKerlKkEGaJswEpUrJTS5iiQo4QEB+sQ3jtlpQaWlSJIDh0rnJJS4Iuw6ygCygB1ne+2EVaGSqlTIV0y8VlLIuoq67jLCMbqAZ+qq94wxbnQ9LL6EmowBIxpSMRcqBxOgu4mWBBfE4FxC+qerVQZ02dWETpaFJTTJKEY5hTiZay1iMRvZz1jkIhvJ5TLnGbRLUpSKacpSpuFCkKSSAlLqfCpQCgMOSSTm0WsiWEpCQAEgAADIABgOyL55+00lJpcJKyAVq9IgZAXCRb0Q57ySc4cCCSOeRnAPNo1S6B55ME/PO3hAPPL5QGgCMrF/KKy2ewZ+ItCZS9vgCw7uL2juutMUechtMIYW8Oc8oZuyHf2ZvuzhlpbRMuqlLkzhilrDHNxuIvZQNweEPtnPxy2QTci39/CEGbtM6GmUdRNkTRiKDm1lIN0ryyI2/lCIlpTa7F2I2cDx47otrytatecU4qZaflacddhdUo3O58PpdmKKmpUApYekLk7e7eIixWm9VSfZIUN4/S0XF5Jwn/wCORhBBxzMfFTjjuaKjnqADmx+0mz+G8b4tPyMzCaKanMJnEAbnAL2EPkV70bWN8+/ugKdj2We/xtaBM29vd6+JjjH3cts2xaWe9bfp9Zn9Ine8VAg9biPP6yw+kzt/7xUCANF6pj5jRfhqfL/6kcM4r3XClmTNIKVLRM+TU6ppPyCWSUsU5lbqByyaLC1TPzCj/DU/uUR5bS8hfndQlK1kFQ6mHEEul8Ye+LJLOA0R34IQpUqpaWWHTLmMhAWXnLUBfqpJdQBdnydsnhGRplaaqTT9J50upRilzxZTBRxS1JSAJbNmGwsos5hHTmilKqKGZLloqJylfKgJCkrQXUCsuySnrMdu9xHu9Aasy6XrBjMw4QTcS0ElXRoNiUYiS5cnfGc52q1J0VAmSkhIAKjiWQGxKOZ7ch2Q4Ay7+coJ+b/nAaNvEOkjnnZBM3P6wQRy3PhB4ebQAcHzzaBznAfnnbAEXWp+UVzZhCbW57+XhWtS61dzeA8fBoS3Pnnv/XcIZgRaDJYcOHOd4Ct3t/WDTy5/W94ATWkXBAIyY3BG6+Yih9cdXDo6qKGJkTXVJIzSHuh9hTlxThMXxs4+H5bXiJ1i1elV0hUmbZ7oW3WlqFkqsNhJcPcWhWaIoNQBF+txTmPU2Tx7nyMTShdXKNwQiYDnkSm+4m0eS0tq/Oo5hl1KMJfqrD9FN4g5E7b3G0R7/wAlmjiJc2eB1JhCJZIAdKPSLA/au+1jEz1Ve+Uq428/F44xA5X8YNT9ue/njHAXsPw79neItLP2tqvn9Zf6xO94qBB63H5/WW+szveKgoA0dqmh6Cjsfo1PsP7pESE3RyFYnlvisrqs/a2bbDGTJfop7B7I7RATWkilEsMhGEbkgj2CFQDuPgfyjJEEYA1yUncfX+cEUH7PqjIwgQBrkIO4+H6R0x3HwjIpgfnCDXQB3HwgMdx9cZEjsQBqWrlnGrqk/wD5Jew4bcu6AqWrYlRtuPP6xlgxzDDVJkq+yrwO7wuOGccLllvRU/8AxP6bLRlpOXPCCEAajKCzFKu8G/qOweMcKlnMA34H47NkZfVBDLnhAbT8yUSGKXB2KS48CM9kJdAQwSkgDIMQ2wbNmRjMqoA/OANOqlK+ydwtzxHZCKpakvZWW12ts4DZ2MYzQIJcASutg+f1lyPnE7Mf7iuMFHmJ3pK7T7YKGT//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pic>
        <p:nvPicPr>
          <p:cNvPr id="19462" name="Picture 6" descr="The peppered moth: [photo: Olaf Leill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4460875"/>
            <a:ext cx="3155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550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Driving Force of Evolution: Environment/Niche</a:t>
            </a:r>
            <a:endParaRPr lang="en-US" dirty="0"/>
          </a:p>
        </p:txBody>
      </p:sp>
      <p:sp>
        <p:nvSpPr>
          <p:cNvPr id="3" name="Content Placeholder 2"/>
          <p:cNvSpPr>
            <a:spLocks noGrp="1"/>
          </p:cNvSpPr>
          <p:nvPr>
            <p:ph idx="1"/>
          </p:nvPr>
        </p:nvSpPr>
        <p:spPr/>
        <p:txBody>
          <a:bodyPr/>
          <a:lstStyle/>
          <a:p>
            <a:pPr>
              <a:defRPr/>
            </a:pPr>
            <a:r>
              <a:rPr lang="en-US" dirty="0" smtClean="0"/>
              <a:t>How can an organisms niche be a selective force?</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033508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lstStyle/>
          <a:p>
            <a:pPr>
              <a:defRPr/>
            </a:pPr>
            <a:r>
              <a:rPr lang="en-US" dirty="0" smtClean="0"/>
              <a:t>Another Natural Selection Example</a:t>
            </a:r>
            <a:endParaRPr lang="en-US" dirty="0"/>
          </a:p>
        </p:txBody>
      </p:sp>
      <p:grpSp>
        <p:nvGrpSpPr>
          <p:cNvPr id="21507" name="Group 16"/>
          <p:cNvGrpSpPr>
            <a:grpSpLocks/>
          </p:cNvGrpSpPr>
          <p:nvPr/>
        </p:nvGrpSpPr>
        <p:grpSpPr bwMode="auto">
          <a:xfrm>
            <a:off x="1295400" y="1338263"/>
            <a:ext cx="6858000" cy="5257800"/>
            <a:chOff x="2334" y="1545"/>
            <a:chExt cx="2616" cy="2303"/>
          </a:xfrm>
        </p:grpSpPr>
        <p:pic>
          <p:nvPicPr>
            <p:cNvPr id="215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 y="1545"/>
              <a:ext cx="2608"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7"/>
            <p:cNvSpPr txBox="1">
              <a:spLocks noChangeArrowheads="1"/>
            </p:cNvSpPr>
            <p:nvPr/>
          </p:nvSpPr>
          <p:spPr bwMode="auto">
            <a:xfrm>
              <a:off x="4195" y="2532"/>
              <a:ext cx="51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100">
                  <a:solidFill>
                    <a:schemeClr val="bg1"/>
                  </a:solidFill>
                </a:rPr>
                <a:t>Pesticide application</a:t>
              </a:r>
            </a:p>
          </p:txBody>
        </p:sp>
        <p:sp>
          <p:nvSpPr>
            <p:cNvPr id="21510" name="Text Box 8"/>
            <p:cNvSpPr txBox="1">
              <a:spLocks noChangeArrowheads="1"/>
            </p:cNvSpPr>
            <p:nvPr/>
          </p:nvSpPr>
          <p:spPr bwMode="auto">
            <a:xfrm>
              <a:off x="3787" y="2962"/>
              <a:ext cx="234"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000">
                  <a:solidFill>
                    <a:schemeClr val="bg1"/>
                  </a:solidFill>
                </a:rPr>
                <a:t>Survivor</a:t>
              </a:r>
            </a:p>
          </p:txBody>
        </p:sp>
        <p:sp>
          <p:nvSpPr>
            <p:cNvPr id="8" name="Text Box 9"/>
            <p:cNvSpPr txBox="1">
              <a:spLocks noChangeArrowheads="1"/>
            </p:cNvSpPr>
            <p:nvPr/>
          </p:nvSpPr>
          <p:spPr bwMode="auto">
            <a:xfrm>
              <a:off x="2395" y="2310"/>
              <a:ext cx="697"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050" dirty="0">
                  <a:solidFill>
                    <a:schemeClr val="bg1"/>
                  </a:solidFill>
                </a:rPr>
                <a:t>Chromosome with gene</a:t>
              </a:r>
              <a:br>
                <a:rPr lang="en-US" sz="1050" dirty="0">
                  <a:solidFill>
                    <a:schemeClr val="bg1"/>
                  </a:solidFill>
                </a:rPr>
              </a:br>
              <a:r>
                <a:rPr lang="en-US" sz="1050" dirty="0">
                  <a:solidFill>
                    <a:schemeClr val="bg1"/>
                  </a:solidFill>
                </a:rPr>
                <a:t>conferring resistance</a:t>
              </a:r>
              <a:br>
                <a:rPr lang="en-US" sz="1050" dirty="0">
                  <a:solidFill>
                    <a:schemeClr val="bg1"/>
                  </a:solidFill>
                </a:rPr>
              </a:br>
              <a:r>
                <a:rPr lang="en-US" sz="1050" dirty="0">
                  <a:solidFill>
                    <a:schemeClr val="bg1"/>
                  </a:solidFill>
                </a:rPr>
                <a:t>to pesticide</a:t>
              </a:r>
            </a:p>
          </p:txBody>
        </p:sp>
        <p:sp>
          <p:nvSpPr>
            <p:cNvPr id="21512" name="Line 10"/>
            <p:cNvSpPr>
              <a:spLocks noChangeShapeType="1"/>
            </p:cNvSpPr>
            <p:nvPr/>
          </p:nvSpPr>
          <p:spPr bwMode="auto">
            <a:xfrm flipH="1">
              <a:off x="2743" y="2349"/>
              <a:ext cx="1088" cy="149"/>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11"/>
            <p:cNvSpPr txBox="1">
              <a:spLocks noChangeArrowheads="1"/>
            </p:cNvSpPr>
            <p:nvPr/>
          </p:nvSpPr>
          <p:spPr bwMode="auto">
            <a:xfrm>
              <a:off x="2334" y="3016"/>
              <a:ext cx="670" cy="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200">
                  <a:solidFill>
                    <a:schemeClr val="bg1"/>
                  </a:solidFill>
                </a:rPr>
                <a:t>Additional</a:t>
              </a:r>
              <a:br>
                <a:rPr lang="en-US" altLang="en-US" sz="1200">
                  <a:solidFill>
                    <a:schemeClr val="bg1"/>
                  </a:solidFill>
                </a:rPr>
              </a:br>
              <a:r>
                <a:rPr lang="en-US" altLang="en-US" sz="1200">
                  <a:solidFill>
                    <a:schemeClr val="bg1"/>
                  </a:solidFill>
                </a:rPr>
                <a:t>applications of the</a:t>
              </a:r>
              <a:br>
                <a:rPr lang="en-US" altLang="en-US" sz="1200">
                  <a:solidFill>
                    <a:schemeClr val="bg1"/>
                  </a:solidFill>
                </a:rPr>
              </a:br>
              <a:r>
                <a:rPr lang="en-US" altLang="en-US" sz="1200">
                  <a:solidFill>
                    <a:schemeClr val="bg1"/>
                  </a:solidFill>
                </a:rPr>
                <a:t>same pesticide will</a:t>
              </a:r>
              <a:br>
                <a:rPr lang="en-US" altLang="en-US" sz="1200">
                  <a:solidFill>
                    <a:schemeClr val="bg1"/>
                  </a:solidFill>
                </a:rPr>
              </a:br>
              <a:r>
                <a:rPr lang="en-US" altLang="en-US" sz="1200">
                  <a:solidFill>
                    <a:schemeClr val="bg1"/>
                  </a:solidFill>
                </a:rPr>
                <a:t>be less effective, and</a:t>
              </a:r>
              <a:br>
                <a:rPr lang="en-US" altLang="en-US" sz="1200">
                  <a:solidFill>
                    <a:schemeClr val="bg1"/>
                  </a:solidFill>
                </a:rPr>
              </a:br>
              <a:r>
                <a:rPr lang="en-US" altLang="en-US" sz="1200">
                  <a:solidFill>
                    <a:schemeClr val="bg1"/>
                  </a:solidFill>
                </a:rPr>
                <a:t>the frequency of</a:t>
              </a:r>
              <a:br>
                <a:rPr lang="en-US" altLang="en-US" sz="1200">
                  <a:solidFill>
                    <a:schemeClr val="bg1"/>
                  </a:solidFill>
                </a:rPr>
              </a:br>
              <a:r>
                <a:rPr lang="en-US" altLang="en-US" sz="1200">
                  <a:solidFill>
                    <a:schemeClr val="bg1"/>
                  </a:solidFill>
                </a:rPr>
                <a:t>resistant insects in</a:t>
              </a:r>
              <a:br>
                <a:rPr lang="en-US" altLang="en-US" sz="1200">
                  <a:solidFill>
                    <a:schemeClr val="bg1"/>
                  </a:solidFill>
                </a:rPr>
              </a:br>
              <a:r>
                <a:rPr lang="en-US" altLang="en-US" sz="1200">
                  <a:solidFill>
                    <a:schemeClr val="bg1"/>
                  </a:solidFill>
                </a:rPr>
                <a:t>the population</a:t>
              </a:r>
              <a:br>
                <a:rPr lang="en-US" altLang="en-US" sz="1200">
                  <a:solidFill>
                    <a:schemeClr val="bg1"/>
                  </a:solidFill>
                </a:rPr>
              </a:br>
              <a:r>
                <a:rPr lang="en-US" altLang="en-US" sz="1200">
                  <a:solidFill>
                    <a:schemeClr val="bg1"/>
                  </a:solidFill>
                </a:rPr>
                <a:t>will grow</a:t>
              </a:r>
            </a:p>
          </p:txBody>
        </p:sp>
      </p:grpSp>
    </p:spTree>
    <p:extLst>
      <p:ext uri="{BB962C8B-B14F-4D97-AF65-F5344CB8AC3E}">
        <p14:creationId xmlns:p14="http://schemas.microsoft.com/office/powerpoint/2010/main" val="3357037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TEST ON TUES. 3/30</a:t>
            </a:r>
            <a:endParaRPr lang="en-US"/>
          </a:p>
        </p:txBody>
      </p:sp>
      <p:pic>
        <p:nvPicPr>
          <p:cNvPr id="3077" name="Picture 2" descr="C:\Users\sandorasarah\AppData\Local\Microsoft\Windows\Temporary Internet Files\Content.IE5\CQOTYWP2\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308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defRPr/>
            </a:pPr>
            <a:r>
              <a:rPr lang="en-US" dirty="0" smtClean="0"/>
              <a:t>Driving Force of Evolution:</a:t>
            </a:r>
            <a:br>
              <a:rPr lang="en-US" dirty="0" smtClean="0"/>
            </a:br>
            <a:r>
              <a:rPr lang="en-US" b="1" i="1" dirty="0" smtClean="0"/>
              <a:t>Competition</a:t>
            </a:r>
          </a:p>
        </p:txBody>
      </p:sp>
      <p:sp>
        <p:nvSpPr>
          <p:cNvPr id="30723" name="Rectangle 3"/>
          <p:cNvSpPr>
            <a:spLocks noGrp="1" noChangeArrowheads="1"/>
          </p:cNvSpPr>
          <p:nvPr>
            <p:ph type="body" idx="1"/>
          </p:nvPr>
        </p:nvSpPr>
        <p:spPr/>
        <p:txBody>
          <a:bodyPr/>
          <a:lstStyle/>
          <a:p>
            <a:pPr eaLnBrk="1" hangingPunct="1">
              <a:defRPr/>
            </a:pPr>
            <a:r>
              <a:rPr lang="en-US" sz="2800" u="sng" dirty="0" smtClean="0"/>
              <a:t>Limiting factors</a:t>
            </a:r>
            <a:r>
              <a:rPr lang="en-US" sz="2800" dirty="0" smtClean="0"/>
              <a:t> – any condition of the environment that limits the size of a population </a:t>
            </a:r>
          </a:p>
          <a:p>
            <a:pPr eaLnBrk="1" hangingPunct="1">
              <a:defRPr/>
            </a:pPr>
            <a:r>
              <a:rPr lang="en-US" sz="2800" u="sng" dirty="0" smtClean="0"/>
              <a:t>Carrying capacity</a:t>
            </a:r>
            <a:r>
              <a:rPr lang="en-US" sz="2800" dirty="0" smtClean="0"/>
              <a:t> – The number of organisms that can be supported by a particular ecosystem </a:t>
            </a:r>
          </a:p>
          <a:p>
            <a:pPr eaLnBrk="1" hangingPunct="1">
              <a:defRPr/>
            </a:pPr>
            <a:r>
              <a:rPr lang="en-US" sz="2800" u="sng" dirty="0" smtClean="0"/>
              <a:t>Overpopulation</a:t>
            </a:r>
            <a:r>
              <a:rPr lang="en-US" sz="2800" dirty="0" smtClean="0"/>
              <a:t> - the condition of having a population so dense as to cause environmental deterioration, an impaired quality of life, or a population crash </a:t>
            </a:r>
          </a:p>
          <a:p>
            <a:pPr eaLnBrk="1" hangingPunct="1">
              <a:defRPr/>
            </a:pPr>
            <a:endParaRPr lang="en-US" sz="2800" dirty="0" smtClean="0"/>
          </a:p>
        </p:txBody>
      </p:sp>
      <p:sp>
        <p:nvSpPr>
          <p:cNvPr id="4" name="Footer Placeholder 3"/>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3326149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Bell Curve</a:t>
            </a:r>
            <a:endParaRPr lang="en-US" dirty="0"/>
          </a:p>
        </p:txBody>
      </p:sp>
      <p:pic>
        <p:nvPicPr>
          <p:cNvPr id="31747" name="Picture 2" descr="http://www.discovernetwork.com/knowledgecenter/smallbusinesstoolkit/graphics/guidebook/b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48275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13330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371600"/>
          </a:xfrm>
        </p:spPr>
        <p:txBody>
          <a:bodyPr/>
          <a:lstStyle/>
          <a:p>
            <a:pPr>
              <a:defRPr/>
            </a:pPr>
            <a:r>
              <a:rPr lang="en-US" dirty="0" smtClean="0"/>
              <a:t>Types of Selection</a:t>
            </a:r>
            <a:endParaRPr lang="en-US" dirty="0"/>
          </a:p>
        </p:txBody>
      </p:sp>
      <p:sp>
        <p:nvSpPr>
          <p:cNvPr id="3" name="Content Placeholder 2"/>
          <p:cNvSpPr>
            <a:spLocks noGrp="1"/>
          </p:cNvSpPr>
          <p:nvPr>
            <p:ph idx="1"/>
          </p:nvPr>
        </p:nvSpPr>
        <p:spPr>
          <a:xfrm>
            <a:off x="0" y="685800"/>
            <a:ext cx="9067800" cy="5410200"/>
          </a:xfrm>
        </p:spPr>
        <p:txBody>
          <a:bodyPr>
            <a:normAutofit fontScale="92500" lnSpcReduction="10000"/>
          </a:bodyPr>
          <a:lstStyle/>
          <a:p>
            <a:pPr>
              <a:buFont typeface="Wingdings" pitchFamily="2" charset="2"/>
              <a:buNone/>
              <a:defRPr/>
            </a:pPr>
            <a:r>
              <a:rPr lang="en-US" dirty="0" smtClean="0"/>
              <a:t>The types of selection relate to the bell curve.  The bell curve is altered due to forces of nature favoring certain traits over other.</a:t>
            </a:r>
          </a:p>
          <a:p>
            <a:pPr>
              <a:defRPr/>
            </a:pPr>
            <a:r>
              <a:rPr lang="en-US" dirty="0" smtClean="0"/>
              <a:t>Stabilizing</a:t>
            </a:r>
          </a:p>
          <a:p>
            <a:pPr>
              <a:defRPr/>
            </a:pPr>
            <a:r>
              <a:rPr lang="en-US" dirty="0" smtClean="0"/>
              <a:t>Disruptive</a:t>
            </a:r>
          </a:p>
          <a:p>
            <a:pPr>
              <a:defRPr/>
            </a:pPr>
            <a:r>
              <a:rPr lang="en-US" dirty="0" smtClean="0"/>
              <a:t>Directional</a:t>
            </a:r>
          </a:p>
          <a:p>
            <a:pPr lvl="1">
              <a:defRPr/>
            </a:pPr>
            <a:r>
              <a:rPr lang="en-US" dirty="0" smtClean="0"/>
              <a:t>Note about sexual selection:</a:t>
            </a:r>
          </a:p>
          <a:p>
            <a:pPr lvl="2">
              <a:defRPr/>
            </a:pPr>
            <a:r>
              <a:rPr lang="en-US" dirty="0">
                <a:hlinkClick r:id="rId2"/>
              </a:rPr>
              <a:t>https://</a:t>
            </a:r>
            <a:r>
              <a:rPr lang="en-US" dirty="0" smtClean="0">
                <a:hlinkClick r:id="rId2"/>
              </a:rPr>
              <a:t>www.youtube.com/watch?v=4j7GSu99LmY</a:t>
            </a:r>
            <a:endParaRPr lang="en-US" dirty="0" smtClean="0"/>
          </a:p>
          <a:p>
            <a:pPr lvl="2">
              <a:defRPr/>
            </a:pPr>
            <a:r>
              <a:rPr lang="en-US" dirty="0">
                <a:hlinkClick r:id="rId3"/>
              </a:rPr>
              <a:t>https://</a:t>
            </a:r>
            <a:r>
              <a:rPr lang="en-US" dirty="0" smtClean="0">
                <a:hlinkClick r:id="rId3"/>
              </a:rPr>
              <a:t>www.youtube.com/watch?v=VjE0Kdfos4Y</a:t>
            </a:r>
            <a:endParaRPr lang="en-US" dirty="0" smtClean="0"/>
          </a:p>
          <a:p>
            <a:pPr lvl="2">
              <a:defRPr/>
            </a:pPr>
            <a:r>
              <a:rPr lang="en-US" dirty="0">
                <a:hlinkClick r:id="rId4"/>
              </a:rPr>
              <a:t>https://</a:t>
            </a:r>
            <a:r>
              <a:rPr lang="en-US" dirty="0" smtClean="0">
                <a:hlinkClick r:id="rId4"/>
              </a:rPr>
              <a:t>www.youtube.com/watch?v=Fjk40qfcfj4</a:t>
            </a:r>
            <a:endParaRPr lang="en-US" dirty="0" smtClean="0"/>
          </a:p>
          <a:p>
            <a:pPr lvl="2">
              <a:defRPr/>
            </a:pPr>
            <a:r>
              <a:rPr lang="en-US" dirty="0">
                <a:hlinkClick r:id="rId5"/>
              </a:rPr>
              <a:t>https://</a:t>
            </a:r>
            <a:r>
              <a:rPr lang="en-US" dirty="0" smtClean="0">
                <a:hlinkClick r:id="rId5"/>
              </a:rPr>
              <a:t>www.youtube.com/watch?v=1XkPeN3AWIE</a:t>
            </a:r>
            <a:endParaRPr lang="en-US" dirty="0" smtClean="0"/>
          </a:p>
          <a:p>
            <a:pPr lvl="2">
              <a:defRPr/>
            </a:pPr>
            <a:r>
              <a:rPr lang="en-US" dirty="0">
                <a:hlinkClick r:id="rId6"/>
              </a:rPr>
              <a:t>https://</a:t>
            </a:r>
            <a:r>
              <a:rPr lang="en-US" dirty="0" smtClean="0">
                <a:hlinkClick r:id="rId6"/>
              </a:rPr>
              <a:t>www.youtube.com/watch?v=W7QZnwKqopo</a:t>
            </a:r>
            <a:endParaRPr lang="en-US" dirty="0" smtClean="0"/>
          </a:p>
          <a:p>
            <a:pPr lvl="2">
              <a:defRPr/>
            </a:pPr>
            <a:endParaRPr lang="en-US" dirty="0" smtClean="0"/>
          </a:p>
          <a:p>
            <a:pPr lvl="1">
              <a:defRPr/>
            </a:pPr>
            <a:endParaRPr lang="en-US" dirty="0" smtClean="0"/>
          </a:p>
          <a:p>
            <a:pPr lvl="1">
              <a:defRPr/>
            </a:pPr>
            <a:endParaRPr lang="en-US" dirty="0" smtClean="0"/>
          </a:p>
          <a:p>
            <a:pPr>
              <a:buFont typeface="Wingdings" pitchFamily="2" charset="2"/>
              <a:buNone/>
              <a:defRPr/>
            </a:pPr>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86392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1371600"/>
          </a:xfrm>
        </p:spPr>
        <p:txBody>
          <a:bodyPr>
            <a:normAutofit fontScale="90000"/>
          </a:bodyPr>
          <a:lstStyle/>
          <a:p>
            <a:pPr>
              <a:defRPr/>
            </a:pPr>
            <a:r>
              <a:rPr lang="en-US" dirty="0" smtClean="0">
                <a:solidFill>
                  <a:srgbClr val="FF0000"/>
                </a:solidFill>
              </a:rPr>
              <a:t>Stabilizing – the average is favored, the extremes are eliminated</a:t>
            </a:r>
            <a:endParaRPr lang="en-US" dirty="0">
              <a:solidFill>
                <a:srgbClr val="FF0000"/>
              </a:solidFill>
            </a:endParaRPr>
          </a:p>
        </p:txBody>
      </p:sp>
      <p:sp>
        <p:nvSpPr>
          <p:cNvPr id="3" name="Content Placeholder 2"/>
          <p:cNvSpPr>
            <a:spLocks noGrp="1"/>
          </p:cNvSpPr>
          <p:nvPr>
            <p:ph idx="1"/>
          </p:nvPr>
        </p:nvSpPr>
        <p:spPr>
          <a:xfrm>
            <a:off x="0" y="1600200"/>
            <a:ext cx="8229600" cy="4114800"/>
          </a:xfrm>
        </p:spPr>
        <p:txBody>
          <a:bodyPr/>
          <a:lstStyle/>
          <a:p>
            <a:pPr>
              <a:defRPr/>
            </a:pPr>
            <a:r>
              <a:rPr lang="en-US" b="1" dirty="0" smtClean="0">
                <a:effectLst/>
              </a:rPr>
              <a:t>Clutch size (amount of eggs laid) in starlings is between 3 and 6. </a:t>
            </a:r>
          </a:p>
          <a:p>
            <a:pPr>
              <a:defRPr/>
            </a:pPr>
            <a:r>
              <a:rPr lang="en-US" b="1" dirty="0" smtClean="0">
                <a:effectLst/>
              </a:rPr>
              <a:t>Clutch size is a genetic trait </a:t>
            </a:r>
          </a:p>
          <a:p>
            <a:pPr>
              <a:defRPr/>
            </a:pPr>
            <a:r>
              <a:rPr lang="en-US" b="1" dirty="0" smtClean="0">
                <a:effectLst/>
              </a:rPr>
              <a:t>Why are birds who only lay 1-2 eggs eliminated from the population?</a:t>
            </a:r>
          </a:p>
          <a:p>
            <a:pPr>
              <a:defRPr/>
            </a:pPr>
            <a:r>
              <a:rPr lang="en-US" b="1" dirty="0" smtClean="0">
                <a:effectLst/>
              </a:rPr>
              <a:t>Why are birds who lay 7-9 eggs eliminated from the population?</a:t>
            </a:r>
          </a:p>
          <a:p>
            <a:pPr>
              <a:defRPr/>
            </a:pPr>
            <a:endParaRPr lang="en-US" dirty="0"/>
          </a:p>
        </p:txBody>
      </p:sp>
      <p:pic>
        <p:nvPicPr>
          <p:cNvPr id="56330" name="Picture 10" descr="Robin Eg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5211763"/>
            <a:ext cx="21971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503220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56330"/>
                                        </p:tgtEl>
                                        <p:attrNameLst>
                                          <p:attrName>style.visibility</p:attrName>
                                        </p:attrNameLst>
                                      </p:cBhvr>
                                      <p:to>
                                        <p:strVal val="visible"/>
                                      </p:to>
                                    </p:set>
                                    <p:animEffect transition="in" filter="dissolve">
                                      <p:cBhvr>
                                        <p:cTn id="7" dur="500"/>
                                        <p:tgtEl>
                                          <p:spTgt spid="56330"/>
                                        </p:tgtEl>
                                      </p:cBhvr>
                                    </p:animEffect>
                                  </p:childTnLst>
                                </p:cTn>
                              </p:par>
                            </p:childTnLst>
                          </p:cTn>
                        </p:par>
                        <p:par>
                          <p:cTn id="8" fill="hold" nodeType="afterGroup">
                            <p:stCondLst>
                              <p:cond delay="500"/>
                            </p:stCondLst>
                            <p:childTnLst>
                              <p:par>
                                <p:cTn id="9" presetID="4" presetClass="entr" presetSubtype="16"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How would the bell curve change to reflect stabilizing selection?</a:t>
            </a:r>
            <a:endParaRPr lang="en-US" dirty="0"/>
          </a:p>
        </p:txBody>
      </p:sp>
      <p:pic>
        <p:nvPicPr>
          <p:cNvPr id="34819" name="Picture 2" descr="http://www.discovernetwork.com/knowledgecenter/smallbusinesstoolkit/graphics/guidebook/b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0"/>
            <a:ext cx="48275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img.sparknotes.com/figures/A/a3aa6bb95c7d70781cc0089d17f9160f/stab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62166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518996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anim calcmode="lin" valueType="num">
                                      <p:cBhvr>
                                        <p:cTn id="8" dur="2000" fill="hold"/>
                                        <p:tgtEl>
                                          <p:spTgt spid="55298"/>
                                        </p:tgtEl>
                                        <p:attrNameLst>
                                          <p:attrName>style.rotation</p:attrName>
                                        </p:attrNameLst>
                                      </p:cBhvr>
                                      <p:tavLst>
                                        <p:tav tm="0">
                                          <p:val>
                                            <p:fltVal val="720"/>
                                          </p:val>
                                        </p:tav>
                                        <p:tav tm="100000">
                                          <p:val>
                                            <p:fltVal val="0"/>
                                          </p:val>
                                        </p:tav>
                                      </p:tavLst>
                                    </p:anim>
                                    <p:anim calcmode="lin" valueType="num">
                                      <p:cBhvr>
                                        <p:cTn id="9" dur="2000" fill="hold"/>
                                        <p:tgtEl>
                                          <p:spTgt spid="55298"/>
                                        </p:tgtEl>
                                        <p:attrNameLst>
                                          <p:attrName>ppt_h</p:attrName>
                                        </p:attrNameLst>
                                      </p:cBhvr>
                                      <p:tavLst>
                                        <p:tav tm="0">
                                          <p:val>
                                            <p:fltVal val="0"/>
                                          </p:val>
                                        </p:tav>
                                        <p:tav tm="100000">
                                          <p:val>
                                            <p:strVal val="#ppt_h"/>
                                          </p:val>
                                        </p:tav>
                                      </p:tavLst>
                                    </p:anim>
                                    <p:anim calcmode="lin" valueType="num">
                                      <p:cBhvr>
                                        <p:cTn id="10" dur="2000" fill="hold"/>
                                        <p:tgtEl>
                                          <p:spTgt spid="552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http://www.charliesbirdblog.com/~charlie/longtailedwidow/ltw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36525"/>
            <a:ext cx="9072562"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pPr>
              <a:defRPr/>
            </a:pPr>
            <a:r>
              <a:rPr lang="en-US" dirty="0" smtClean="0"/>
              <a:t>Directional Selection – Favors one extreme in a population, the other is eliminated</a:t>
            </a:r>
            <a:endParaRPr lang="en-US" dirty="0"/>
          </a:p>
        </p:txBody>
      </p:sp>
      <p:sp>
        <p:nvSpPr>
          <p:cNvPr id="4" name="Content Placeholder 3"/>
          <p:cNvSpPr>
            <a:spLocks noGrp="1"/>
          </p:cNvSpPr>
          <p:nvPr>
            <p:ph idx="1"/>
          </p:nvPr>
        </p:nvSpPr>
        <p:spPr/>
        <p:txBody>
          <a:bodyPr/>
          <a:lstStyle/>
          <a:p>
            <a:pPr>
              <a:defRPr/>
            </a:pPr>
            <a:r>
              <a:rPr lang="en-US" dirty="0" smtClean="0"/>
              <a:t>The male widowbird collects females for his “harem” by attracting them by the length of his tail.  The longer the tail, the more females he attracts and mates with.</a:t>
            </a:r>
          </a:p>
          <a:p>
            <a:pPr>
              <a:defRPr/>
            </a:pPr>
            <a:r>
              <a:rPr lang="en-US" dirty="0" smtClean="0"/>
              <a:t>Why aren’t there male </a:t>
            </a:r>
            <a:r>
              <a:rPr lang="en-US" dirty="0" err="1" smtClean="0"/>
              <a:t>widowbirds</a:t>
            </a:r>
            <a:r>
              <a:rPr lang="en-US" dirty="0" smtClean="0"/>
              <a:t> with short tails?</a:t>
            </a:r>
          </a:p>
          <a:p>
            <a:pPr>
              <a:defRPr/>
            </a:pPr>
            <a:r>
              <a:rPr lang="en-US" dirty="0" smtClean="0"/>
              <a:t>Why don’t the males tails continue getting longer?</a:t>
            </a:r>
            <a:endParaRPr lang="en-US" dirty="0"/>
          </a:p>
        </p:txBody>
      </p:sp>
      <p:pic>
        <p:nvPicPr>
          <p:cNvPr id="60418" name="Picture 2" descr="http://farm1.static.flickr.com/187/428259607_d27d3c72cd.jpg?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336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http://www.charliesbirdblog.com/~charlie/longtailedwidow/ltw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343400"/>
            <a:ext cx="5715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8" descr="http://farm1.static.flickr.com/176/374735624_d22b86fc2e_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057400"/>
            <a:ext cx="3281363"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253445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60418"/>
                                        </p:tgtEl>
                                      </p:cBhvr>
                                    </p:animEffect>
                                    <p:set>
                                      <p:cBhvr>
                                        <p:cTn id="7" dur="1" fill="hold">
                                          <p:stCondLst>
                                            <p:cond delay="499"/>
                                          </p:stCondLst>
                                        </p:cTn>
                                        <p:tgtEl>
                                          <p:spTgt spid="60418"/>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60424"/>
                                        </p:tgtEl>
                                      </p:cBhvr>
                                    </p:animEffect>
                                    <p:set>
                                      <p:cBhvr>
                                        <p:cTn id="10" dur="1" fill="hold">
                                          <p:stCondLst>
                                            <p:cond delay="499"/>
                                          </p:stCondLst>
                                        </p:cTn>
                                        <p:tgtEl>
                                          <p:spTgt spid="60424"/>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60420"/>
                                        </p:tgtEl>
                                      </p:cBhvr>
                                    </p:animEffect>
                                    <p:set>
                                      <p:cBhvr>
                                        <p:cTn id="13" dur="1" fill="hold">
                                          <p:stCondLst>
                                            <p:cond delay="499"/>
                                          </p:stCondLst>
                                        </p:cTn>
                                        <p:tgtEl>
                                          <p:spTgt spid="6042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linds(horizontal)">
                                      <p:cBhvr>
                                        <p:cTn id="23" dur="500"/>
                                        <p:tgtEl>
                                          <p:spTgt spid="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linds(horizontal)">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TEST ON TUES. 3/30</a:t>
            </a:r>
            <a:endParaRPr lang="en-US"/>
          </a:p>
        </p:txBody>
      </p:sp>
      <p:sp>
        <p:nvSpPr>
          <p:cNvPr id="44035" name="Rectangle 4"/>
          <p:cNvSpPr>
            <a:spLocks noChangeArrowheads="1"/>
          </p:cNvSpPr>
          <p:nvPr/>
        </p:nvSpPr>
        <p:spPr bwMode="auto">
          <a:xfrm>
            <a:off x="152400" y="42863"/>
            <a:ext cx="8848725"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en-US" altLang="en-US" sz="2800" b="1">
                <a:solidFill>
                  <a:srgbClr val="7A4010"/>
                </a:solidFill>
                <a:latin typeface="Verdana" pitchFamily="34" charset="0"/>
                <a:hlinkClick r:id="rId2"/>
              </a:rPr>
              <a:t>Selective pressures</a:t>
            </a:r>
            <a:r>
              <a:rPr lang="en-US" altLang="en-US" sz="2800" b="1">
                <a:solidFill>
                  <a:srgbClr val="7A4010"/>
                </a:solidFill>
                <a:hlinkClick r:id="rId2"/>
              </a:rPr>
              <a:t> </a:t>
            </a:r>
            <a:r>
              <a:rPr lang="en-US" altLang="en-US" sz="2800" b="1">
                <a:solidFill>
                  <a:srgbClr val="7A4010"/>
                </a:solidFill>
                <a:latin typeface="Verdana" pitchFamily="34" charset="0"/>
                <a:hlinkClick r:id="rId2"/>
              </a:rPr>
              <a:t>  </a:t>
            </a:r>
            <a:r>
              <a:rPr lang="en-US" altLang="en-US" sz="2800">
                <a:solidFill>
                  <a:srgbClr val="392E21"/>
                </a:solidFill>
              </a:rPr>
              <a:t> </a:t>
            </a:r>
            <a:r>
              <a:rPr lang="en-US" altLang="en-US" sz="2800">
                <a:solidFill>
                  <a:srgbClr val="392E21"/>
                </a:solidFill>
                <a:latin typeface="Verdana" pitchFamily="34" charset="0"/>
              </a:rPr>
              <a:t>are environmental </a:t>
            </a:r>
          </a:p>
          <a:p>
            <a:pPr>
              <a:spcBef>
                <a:spcPct val="0"/>
              </a:spcBef>
              <a:buClrTx/>
              <a:buSzTx/>
              <a:buFontTx/>
              <a:buNone/>
            </a:pPr>
            <a:r>
              <a:rPr lang="en-US" altLang="en-US" sz="2800">
                <a:solidFill>
                  <a:srgbClr val="392E21"/>
                </a:solidFill>
                <a:latin typeface="Verdana" pitchFamily="34" charset="0"/>
              </a:rPr>
              <a:t>factors which may reduce reproductive success </a:t>
            </a:r>
          </a:p>
          <a:p>
            <a:pPr>
              <a:spcBef>
                <a:spcPct val="0"/>
              </a:spcBef>
              <a:buClrTx/>
              <a:buSzTx/>
              <a:buFontTx/>
              <a:buNone/>
            </a:pPr>
            <a:r>
              <a:rPr lang="en-US" altLang="en-US" sz="2800">
                <a:solidFill>
                  <a:srgbClr val="392E21"/>
                </a:solidFill>
                <a:latin typeface="Verdana" pitchFamily="34" charset="0"/>
              </a:rPr>
              <a:t>in a population and thus contribute to </a:t>
            </a:r>
          </a:p>
          <a:p>
            <a:pPr>
              <a:spcBef>
                <a:spcPct val="0"/>
              </a:spcBef>
              <a:buClrTx/>
              <a:buSzTx/>
              <a:buFontTx/>
              <a:buNone/>
            </a:pPr>
            <a:r>
              <a:rPr lang="en-US" altLang="en-US" sz="2800">
                <a:solidFill>
                  <a:srgbClr val="392E21"/>
                </a:solidFill>
                <a:latin typeface="Verdana" pitchFamily="34" charset="0"/>
              </a:rPr>
              <a:t>evolutionary change or extinction through the </a:t>
            </a:r>
          </a:p>
          <a:p>
            <a:pPr>
              <a:spcBef>
                <a:spcPct val="0"/>
              </a:spcBef>
              <a:buClrTx/>
              <a:buSzTx/>
              <a:buFontTx/>
              <a:buNone/>
            </a:pPr>
            <a:r>
              <a:rPr lang="en-US" altLang="en-US" sz="2800">
                <a:solidFill>
                  <a:srgbClr val="392E21"/>
                </a:solidFill>
                <a:latin typeface="Verdana" pitchFamily="34" charset="0"/>
              </a:rPr>
              <a:t>process of natural selection.</a:t>
            </a:r>
            <a:endParaRPr lang="en-US" altLang="en-US" sz="2400"/>
          </a:p>
          <a:p>
            <a:pPr>
              <a:spcBef>
                <a:spcPct val="0"/>
              </a:spcBef>
              <a:buClrTx/>
              <a:buSzTx/>
              <a:buFontTx/>
              <a:buNone/>
            </a:pPr>
            <a:r>
              <a:rPr lang="en-US" altLang="en-US" sz="2400" u="sng">
                <a:solidFill>
                  <a:srgbClr val="392E21"/>
                </a:solidFill>
                <a:latin typeface="Verdana" pitchFamily="34" charset="0"/>
              </a:rPr>
              <a:t>E</a:t>
            </a:r>
            <a:r>
              <a:rPr lang="en-US" altLang="en-US" sz="2800" u="sng">
                <a:solidFill>
                  <a:srgbClr val="392E21"/>
                </a:solidFill>
                <a:latin typeface="Verdana" pitchFamily="34" charset="0"/>
              </a:rPr>
              <a:t>xamples</a:t>
            </a:r>
            <a:r>
              <a:rPr lang="en-US" altLang="en-US" sz="2800">
                <a:solidFill>
                  <a:srgbClr val="392E21"/>
                </a:solidFill>
                <a:latin typeface="Verdana" pitchFamily="34" charset="0"/>
              </a:rPr>
              <a:t>:</a:t>
            </a:r>
            <a:endParaRPr lang="en-US" altLang="en-US" sz="2400"/>
          </a:p>
          <a:p>
            <a:pPr lvl="1">
              <a:spcBef>
                <a:spcPct val="0"/>
              </a:spcBef>
              <a:buClrTx/>
              <a:buSzTx/>
              <a:buFontTx/>
              <a:buChar char="•"/>
            </a:pPr>
            <a:r>
              <a:rPr lang="en-US" altLang="en-US">
                <a:solidFill>
                  <a:srgbClr val="392E21"/>
                </a:solidFill>
                <a:latin typeface="Verdana" pitchFamily="34" charset="0"/>
              </a:rPr>
              <a:t>competition</a:t>
            </a:r>
          </a:p>
          <a:p>
            <a:pPr lvl="1">
              <a:spcBef>
                <a:spcPct val="0"/>
              </a:spcBef>
              <a:buClrTx/>
              <a:buSzTx/>
              <a:buFontTx/>
              <a:buChar char="•"/>
            </a:pPr>
            <a:r>
              <a:rPr lang="en-US" altLang="en-US">
                <a:solidFill>
                  <a:srgbClr val="392E21"/>
                </a:solidFill>
                <a:latin typeface="Verdana" pitchFamily="34" charset="0"/>
              </a:rPr>
              <a:t>predation</a:t>
            </a:r>
          </a:p>
          <a:p>
            <a:pPr lvl="1">
              <a:spcBef>
                <a:spcPct val="0"/>
              </a:spcBef>
              <a:buClrTx/>
              <a:buSzTx/>
              <a:buFontTx/>
              <a:buChar char="•"/>
            </a:pPr>
            <a:r>
              <a:rPr lang="en-US" altLang="en-US">
                <a:solidFill>
                  <a:srgbClr val="392E21"/>
                </a:solidFill>
                <a:latin typeface="Verdana" pitchFamily="34" charset="0"/>
              </a:rPr>
              <a:t>disease</a:t>
            </a:r>
          </a:p>
          <a:p>
            <a:pPr lvl="1">
              <a:spcBef>
                <a:spcPct val="0"/>
              </a:spcBef>
              <a:buClrTx/>
              <a:buSzTx/>
              <a:buFontTx/>
              <a:buChar char="•"/>
            </a:pPr>
            <a:r>
              <a:rPr lang="en-US" altLang="en-US">
                <a:solidFill>
                  <a:srgbClr val="392E21"/>
                </a:solidFill>
                <a:latin typeface="Verdana" pitchFamily="34" charset="0"/>
              </a:rPr>
              <a:t>parasitism</a:t>
            </a:r>
          </a:p>
          <a:p>
            <a:pPr lvl="1">
              <a:spcBef>
                <a:spcPct val="0"/>
              </a:spcBef>
              <a:buClrTx/>
              <a:buSzTx/>
              <a:buFontTx/>
              <a:buChar char="•"/>
            </a:pPr>
            <a:r>
              <a:rPr lang="en-US" altLang="en-US">
                <a:solidFill>
                  <a:srgbClr val="392E21"/>
                </a:solidFill>
                <a:latin typeface="Verdana" pitchFamily="34" charset="0"/>
              </a:rPr>
              <a:t>land clearance</a:t>
            </a:r>
          </a:p>
          <a:p>
            <a:pPr lvl="1">
              <a:spcBef>
                <a:spcPct val="0"/>
              </a:spcBef>
              <a:buClrTx/>
              <a:buSzTx/>
              <a:buFontTx/>
              <a:buChar char="•"/>
            </a:pPr>
            <a:r>
              <a:rPr lang="en-US" altLang="en-US">
                <a:solidFill>
                  <a:srgbClr val="392E21"/>
                </a:solidFill>
                <a:latin typeface="Verdana" pitchFamily="34" charset="0"/>
              </a:rPr>
              <a:t>climate change	</a:t>
            </a:r>
          </a:p>
          <a:p>
            <a:pPr lvl="1">
              <a:spcBef>
                <a:spcPct val="0"/>
              </a:spcBef>
              <a:buClrTx/>
              <a:buSzTx/>
              <a:buFontTx/>
              <a:buChar char="•"/>
            </a:pPr>
            <a:r>
              <a:rPr lang="en-US" altLang="en-US">
                <a:solidFill>
                  <a:srgbClr val="392E21"/>
                </a:solidFill>
                <a:latin typeface="Verdana" pitchFamily="34" charset="0"/>
              </a:rPr>
              <a:t>pollutants.</a:t>
            </a:r>
          </a:p>
          <a:p>
            <a:pPr>
              <a:spcBef>
                <a:spcPct val="0"/>
              </a:spcBef>
              <a:buClrTx/>
              <a:buSzTx/>
              <a:buFontTx/>
              <a:buNone/>
            </a:pPr>
            <a:endParaRPr lang="en-US" altLang="en-US" sz="900">
              <a:solidFill>
                <a:srgbClr val="392E21"/>
              </a:solidFill>
              <a:latin typeface="Verdana" pitchFamily="34" charset="0"/>
            </a:endParaRPr>
          </a:p>
        </p:txBody>
      </p:sp>
      <p:pic>
        <p:nvPicPr>
          <p:cNvPr id="44036" name="Picture 5" descr="opens in a new windo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1558925"/>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438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dirty="0"/>
          </a:p>
        </p:txBody>
      </p:sp>
      <p:pic>
        <p:nvPicPr>
          <p:cNvPr id="46084" name="Picture 2" descr="http://www.adonline.id.au/plantevol/images/natural-selection-graph-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7279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693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Evolution of Galapagos Finch</a:t>
            </a:r>
            <a:endParaRPr lang="en-US" dirty="0"/>
          </a:p>
        </p:txBody>
      </p:sp>
      <p:sp>
        <p:nvSpPr>
          <p:cNvPr id="3" name="Content Placeholder 2"/>
          <p:cNvSpPr>
            <a:spLocks noGrp="1"/>
          </p:cNvSpPr>
          <p:nvPr>
            <p:ph idx="1"/>
          </p:nvPr>
        </p:nvSpPr>
        <p:spPr/>
        <p:txBody>
          <a:bodyPr/>
          <a:lstStyle/>
          <a:p>
            <a:pPr>
              <a:defRPr/>
            </a:pPr>
            <a:r>
              <a:rPr lang="en-US" dirty="0" smtClean="0">
                <a:hlinkClick r:id="rId2"/>
              </a:rPr>
              <a:t>http://www.hhmi.org/biointeractive/origin-species-beak-finch</a:t>
            </a:r>
            <a:endParaRPr lang="en-US" dirty="0" smtClean="0"/>
          </a:p>
          <a:p>
            <a:pPr>
              <a:defRPr/>
            </a:pPr>
            <a:endParaRPr lang="en-US" dirty="0"/>
          </a:p>
          <a:p>
            <a:pPr>
              <a:defRPr/>
            </a:pPr>
            <a:r>
              <a:rPr lang="en-US" dirty="0" smtClean="0">
                <a:hlinkClick r:id="rId3"/>
              </a:rPr>
              <a:t>http://www.hhmi.org/biointeractive/making-fittest</a:t>
            </a:r>
            <a:endParaRPr lang="en-US" dirty="0" smtClean="0"/>
          </a:p>
          <a:p>
            <a:pPr>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023028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Convergent Evolution</a:t>
            </a:r>
            <a:endParaRPr lang="en-US" dirty="0"/>
          </a:p>
        </p:txBody>
      </p:sp>
      <p:sp>
        <p:nvSpPr>
          <p:cNvPr id="4" name="Content Placeholder 3"/>
          <p:cNvSpPr>
            <a:spLocks noGrp="1"/>
          </p:cNvSpPr>
          <p:nvPr>
            <p:ph idx="1"/>
          </p:nvPr>
        </p:nvSpPr>
        <p:spPr>
          <a:xfrm>
            <a:off x="457200" y="1447800"/>
            <a:ext cx="8229600" cy="4114800"/>
          </a:xfrm>
        </p:spPr>
        <p:txBody>
          <a:bodyPr/>
          <a:lstStyle/>
          <a:p>
            <a:pPr>
              <a:defRPr/>
            </a:pPr>
            <a:r>
              <a:rPr lang="en-US" dirty="0" smtClean="0"/>
              <a:t>When organisms of different species are subjected to the same selective pressures, they evolve similar structures. These structures are not due to speciation and there is not a common ancestor. </a:t>
            </a:r>
          </a:p>
          <a:p>
            <a:pPr marL="0" indent="0">
              <a:buFont typeface="Wingdings" pitchFamily="2" charset="2"/>
              <a:buNone/>
              <a:defRPr/>
            </a:pPr>
            <a:r>
              <a:rPr lang="en-US" dirty="0" smtClean="0"/>
              <a:t>Examples:</a:t>
            </a:r>
          </a:p>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52229" name="AutoShape 2" descr="Image result for bat"/>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625128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a:defRPr/>
            </a:pPr>
            <a:r>
              <a:rPr lang="en-US" dirty="0" smtClean="0"/>
              <a:t>Variation in Species Lab</a:t>
            </a:r>
            <a:endParaRPr lang="en-US" dirty="0"/>
          </a:p>
        </p:txBody>
      </p:sp>
      <p:sp>
        <p:nvSpPr>
          <p:cNvPr id="3" name="Content Placeholder 2"/>
          <p:cNvSpPr>
            <a:spLocks noGrp="1"/>
          </p:cNvSpPr>
          <p:nvPr>
            <p:ph idx="1"/>
          </p:nvPr>
        </p:nvSpPr>
        <p:spPr>
          <a:xfrm>
            <a:off x="304800" y="1143000"/>
            <a:ext cx="8229600" cy="4114800"/>
          </a:xfrm>
        </p:spPr>
        <p:txBody>
          <a:bodyPr>
            <a:normAutofit fontScale="92500" lnSpcReduction="20000"/>
          </a:bodyPr>
          <a:lstStyle/>
          <a:p>
            <a:pPr>
              <a:defRPr/>
            </a:pPr>
            <a:r>
              <a:rPr lang="en-US" dirty="0" smtClean="0"/>
              <a:t>All species have variation.  What are some variations you noticed in the size of:</a:t>
            </a:r>
          </a:p>
          <a:p>
            <a:pPr lvl="1">
              <a:defRPr/>
            </a:pPr>
            <a:r>
              <a:rPr lang="en-US" dirty="0" smtClean="0"/>
              <a:t>Peas</a:t>
            </a:r>
          </a:p>
          <a:p>
            <a:pPr lvl="1">
              <a:defRPr/>
            </a:pPr>
            <a:r>
              <a:rPr lang="en-US" dirty="0" smtClean="0"/>
              <a:t>Grasshopper femurs</a:t>
            </a:r>
          </a:p>
          <a:p>
            <a:pPr lvl="1">
              <a:defRPr/>
            </a:pPr>
            <a:r>
              <a:rPr lang="en-US" dirty="0" smtClean="0"/>
              <a:t>Eye width</a:t>
            </a:r>
          </a:p>
          <a:p>
            <a:pPr>
              <a:defRPr/>
            </a:pPr>
            <a:r>
              <a:rPr lang="en-US" dirty="0" smtClean="0"/>
              <a:t>What are some advantages and disadvantages to these variations?</a:t>
            </a:r>
          </a:p>
          <a:p>
            <a:pPr>
              <a:defRPr/>
            </a:pPr>
            <a:r>
              <a:rPr lang="en-US" dirty="0" smtClean="0"/>
              <a:t>How do these variations impact evolution?</a:t>
            </a:r>
          </a:p>
          <a:p>
            <a:pPr>
              <a:defRPr/>
            </a:pPr>
            <a:r>
              <a:rPr lang="en-US" dirty="0" smtClean="0"/>
              <a:t>How did you plot these on a graph and what was the general shape?</a:t>
            </a:r>
          </a:p>
          <a:p>
            <a:pPr>
              <a:defRPr/>
            </a:pPr>
            <a:endParaRPr lang="en-US" dirty="0" smtClean="0"/>
          </a:p>
          <a:p>
            <a:pPr>
              <a:defRPr/>
            </a:pPr>
            <a:endParaRPr lang="en-US" dirty="0" smtClean="0"/>
          </a:p>
          <a:p>
            <a:pPr>
              <a:defRPr/>
            </a:pPr>
            <a:endParaRPr lang="en-US" dirty="0" smtClean="0"/>
          </a:p>
          <a:p>
            <a:pPr lvl="1">
              <a:buFont typeface="Wingdings" pitchFamily="2" charset="2"/>
              <a:buNone/>
              <a:defRPr/>
            </a:pPr>
            <a:endParaRPr lang="en-US" dirty="0" smtClean="0"/>
          </a:p>
        </p:txBody>
      </p:sp>
      <p:pic>
        <p:nvPicPr>
          <p:cNvPr id="26628" name="Picture 2" descr="http://sofia.usgs.gov/virtual_tour/kids/images/critters/lub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418" y="4876800"/>
            <a:ext cx="335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403295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TEST ON TUES. 3/30</a:t>
            </a:r>
            <a:endParaRPr lang="en-US"/>
          </a:p>
        </p:txBody>
      </p:sp>
      <p:sp>
        <p:nvSpPr>
          <p:cNvPr id="53253" name="AutoShape 2" descr="Image result for bat"/>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pic>
        <p:nvPicPr>
          <p:cNvPr id="53254" name="Picture 6" descr="http://thatdragonflystuff.com/wp-content/gallery/dragonflys/1318947739_Colourfull-dragon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914400"/>
            <a:ext cx="975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kidskonnect.com/assets/uploads/2014/12/bats-featu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3513" y="6088063"/>
            <a:ext cx="4941887" cy="400050"/>
          </a:xfrm>
          <a:prstGeom prst="rect">
            <a:avLst/>
          </a:prstGeom>
          <a:noFill/>
        </p:spPr>
        <p:txBody>
          <a:bodyPr>
            <a:spAutoFit/>
          </a:bodyPr>
          <a:lstStyle/>
          <a:p>
            <a:pPr>
              <a:defRPr/>
            </a:pPr>
            <a:r>
              <a:rPr lang="en-US" sz="2000" b="1" dirty="0">
                <a:solidFill>
                  <a:schemeClr val="accent4">
                    <a:lumMod val="10000"/>
                  </a:schemeClr>
                </a:solidFill>
              </a:rPr>
              <a:t>Analogous structures</a:t>
            </a:r>
          </a:p>
        </p:txBody>
      </p:sp>
    </p:spTree>
    <p:extLst>
      <p:ext uri="{BB962C8B-B14F-4D97-AF65-F5344CB8AC3E}">
        <p14:creationId xmlns:p14="http://schemas.microsoft.com/office/powerpoint/2010/main" val="746191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pic>
        <p:nvPicPr>
          <p:cNvPr id="54277" name="Picture 2" descr="http://ts2.mm.bing.net/th?id=HN.608054329958728622&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2423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241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447800"/>
          </a:xfrm>
        </p:spPr>
        <p:txBody>
          <a:bodyPr/>
          <a:lstStyle/>
          <a:p>
            <a:pPr>
              <a:defRPr/>
            </a:pPr>
            <a:r>
              <a:rPr lang="en-US" b="1" dirty="0" smtClean="0">
                <a:solidFill>
                  <a:schemeClr val="bg2">
                    <a:lumMod val="60000"/>
                    <a:lumOff val="40000"/>
                  </a:schemeClr>
                </a:solidFill>
                <a:effectLst/>
                <a:latin typeface="Aharoni" panose="02010803020104030203" pitchFamily="2" charset="-79"/>
                <a:cs typeface="Aharoni" panose="02010803020104030203" pitchFamily="2" charset="-79"/>
              </a:rPr>
              <a:t>HOMOLOGY vs. ANALOGY</a:t>
            </a:r>
            <a:endParaRPr lang="en-US" b="1" dirty="0">
              <a:solidFill>
                <a:schemeClr val="bg2">
                  <a:lumMod val="60000"/>
                  <a:lumOff val="40000"/>
                </a:schemeClr>
              </a:solidFill>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pic>
        <p:nvPicPr>
          <p:cNvPr id="55301" name="Picture 2" descr="http://evolution.berkeley.edu/evolibrary/images/elv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81163"/>
            <a:ext cx="74676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65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TEST ON TUES. 3/30</a:t>
            </a:r>
            <a:endParaRPr lang="en-US"/>
          </a:p>
        </p:txBody>
      </p:sp>
      <p:pic>
        <p:nvPicPr>
          <p:cNvPr id="56325" name="Picture 2" descr="http://fredwasmer.com/w1420-7604-cd039-black-tailed-jackrabbit-big-bend-national-park-texas-by-fred-was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47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2" descr="https://s-media-cache-ak0.pinimg.com/736x/59/b7/6f/59b76ff8a14e4c056d16c5de549b97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248025"/>
            <a:ext cx="4408488"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457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pic>
        <p:nvPicPr>
          <p:cNvPr id="57349" name="Picture 2" descr="http://takethemoment.org/wp-content/uploads/2012/11/armbones-g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367347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AutoShape 4" descr="data:image/jpeg;base64,/9j/4AAQSkZJRgABAQAAAQABAAD/2wCEAAkGBxMSEhUSExMVFhUSGRkVFxgXFhkVHxgYFhgZGh4XHRkYHiggGBomGxoVITEiJSkrLi4uGh8zODYsQyotLisBCgoKDg0OGxAQGyslHSUtLS0vMCsuMCstLSstLSs1LS0tLTUtLS8tLS0tLS0tLS0tLS0tLi0tLS0tKy0tLS0tL//AABEIAMIBAwMBIgACEQEDEQH/xAAbAAEAAwEBAQEAAAAAAAAAAAAABAUGAwECB//EAEMQAAIBAgQDBQQJAwEGBwEAAAECAwARBBIhMQUTQQYUIjJRYXFykRUjQlKBkrHB0TNioSQHQ4Ki4fAlNFRzwvHyFv/EABgBAQEBAQEAAAAAAAAAAAAAAAABAgME/8QAJBEBAQACAQUBAAEFAAAAAAAAAAECERIDITFBURNhBCJxgbH/2gAMAwEAAhEDEQA/AP3GlKUClKUClKUCo3EsYIYZJm1WJGkNvRFLH/AqTUTi6BoJVaNpQyMpjTLmcMCCozEC5B6kUGS7AdqHxjAy4mMvLCs4w4w0sJjViNVlkNp1F8pKi1+vrp+0XFVwmFmxLbQRs9vUgaL7ybD8a/P+F8LxEIvyOJs8WHODwz5cAvIjNrGwxH1jjKmp6Lt1q1480mLw8eGmwHEGRXieXTBfXCIhsjf6iwDMATb8KD3gfbGWLDYxuIqOfw8oZVhFrxyorowDEerrv9g1a4PtgsnPUYXFCXDCNjEyxq7pMTkdbyZQNCTmIK2N6x2M7MRnniDhuPw8eKg7vJHGMFlJD5xLY4nzjVfSxqXx3hrYpsQzYDiAOJXDqRlwTqO6uXW6tibOpJ1U6EUFni+2LTd1MIeEniC4PEI4jY25MjlcyllIP1ZzKf3qfw/t1DNJEqxTCHESPDDiCE5cskea6izlwDkexKgGxrMYDgzRZf8ARcQJXGLjtEwKDOIuVywqYgBUtr6+/evjh3BpYWhAwnEngwkjz4fDsMCqpI+e2aQT52VS7kel+trUGgg/2kYdvEYMQsJhkxKzMIsrQxHKZMokLi7FVClc12Gg1t1Pb+JFm52HxELwQDF8uQR5nhJy51yyEXBsCCQQSKwfBOzeLiiMEuAxLRYqB4sWVTALJzDYo0UqyB3AOYkyljtodaufoeWQTnFYXiU8k+H7mHy4GPlw3zaKuIsWLWYsd7Dbag1vGe2uHwxmEiyf6eKGZiMgBGIkMaKCzAA5hqWsADvVxgMfzIRM8bxaFijFGIAvreJmVgQLixOhFfneF4fik5ztDxKSaeKKFnkh4cy5YmJy8rn5SrAkEHXUkEdLfs3JJgsKMNHw/iFgZGzWwS2aRmc5UGIyqoLGy2sPbQfOO/2hMcLFioMHMyTTQxqWaFsyStbTJMcr9MrWsxF7a1YHtynNnh7ris2EjEuIOWPLEDh+eFLCSxYi6WF/EDrbU5IcAkyT/wCk4gJcRJBNnSLh8apJhmLK4iXEZWYkksTvptVvg4ZFbGPJgeIyHiCRpLcYJf6cPJLDLiNCwufQGgu37cYZQjOJFV8H9IXIU5YroMpsxPMu66C49tV3GO3M8S4Vl4fiR3jELCVk5QJVkLjLlltnboCbDK97aXzmG7NyZSk+H4pMDhGwCgjAJkhLIVK5Z/OuQeJr36+lTcXhMZLDGksXE2lgmSeGXl8PGRo1ZACgnswIZib9T02oNXN2xhRZmMcv+nxEeEYWW/Ml5diPF5RzFv10OhqG3+0GAd5JgxGTCSNA8mVMrTrKsYhTx3Z2LKRewAOpGts1juDTSSyP3fiixzTRYl4guAsZocniLGfNlIRfCCNdfZUiXhRbDYrDnAcRti8S+MzWwV45GdXAAOIIZQVGhGoJoNp2d7QJi+aAjxyQMEkjcoxUsodTmjZkYFSDcH1q4rL9h4pUWRZIJYySGu8OFgU6Wsq4aR7nS5LeunpWooFKUoFKUoFKUoFKUoFKUoFKUoFKUoFKUoKjjPaXC4RlSeXKzgsFCu5Cg2LsEU5EB+01h7a4ydr8EuI7sZwJS4i8r5eaRcRc3Ly+Z/Zmv7KzfarFNh+I95gljEjYdcPIs0GJcKocyLIrQIQ58Rul1vYaiqAlczQd4XujY3v5fu2L539QS8nLysvmFuZmvb7NB+gJ21wJm7uMQDLneLLkk0kjLBoyctg/hawvdul7iu8farBlYXE65cSjyxMQwBjiXM7kkfVhRvmt6V+enkWQc/y8VbiR/wBNitYmZzk/o/1LMPZpvUTBcNww75G+JYQywz4fCBcLifqExMryvmUxgE5ig0OoW2lB+jwds8E8ckomskIV3LxyRkI5srhXUFkPRgCPbXCft/w9IxKcR4GUvdYpXsgcpzGCoSqFgQGNg3Qmvzs4WJ8JiYXZVmmgTDrL/wCJYjMqOG1E8Z5S3uQi3sSda++2XFUmxc0qJJJCuGiTlGHFxjEMkkjmK8SWI1T+oLa+mag/TG7W4MTLAZbSOUUXjkCh5BdI2crkSRhayMQ2o01Fcou2mBaYYdZwZS7xZcj/ANSMsGjLZcobwtYE3I1F7ivzyNYO9PMxLxT4iPFsr/SKNE4yEqIYo+TMQyeFmt0vcACpSmC0Y5xunFH4if8ATYrWNjIQn9Hz2cezTeg3PZHtdBxFZDCHHJcoQ6OugZgGBZQDfKTbcdQK7jtVhDOcMJryBjHYI5XmKuYxCTLkMgXXIDm9lZbsjx2LC94jkkzRPPJNCyYfFZ7TOzsHBisCCQBYm+u1UPDIsPFiy7NzYe8vi0ZhxJWjZyzWGHCclmBYjPpcHUUH6PD2qwbLA4nXLi1d4SQwDLEuZ2Nx4AoGpa1tt9KrMV26wz4fFSYWVXlw2HkxKo6SJmVFYhwHCmSMsAMym2u+orEYTh+GDYxHxLciWLEQYRVwuJvCuLdpJCQYgDZsoFjsOles5mWTvE0asuBlwEIiw2MIYyqBzZC0Iyjwr4AGtc6mg/RMP2qw/JeSWQK0EEWInAVyI1lUsCLA5vK2gudKrcT2+g5mMgS4kwcRlzSJKI2sjObsiEqFt6Xa/hvrWJ4wmZZ44MRGExeEhw0pkw2MurwKwBQLFYq2Yi51G9jsZvEp0aTHcuYcviGEXDnNh8WGSSOKSNbAQkFDnuTuLbGg2+L7Z4ODlrPOqu6JI2VZHVA9gGZglo0JOhfLevrinbXAYeQxTYhUdSgYZXOXmAFWYhSFQ5l8ROXW16/OscgBxSwTpy+IwQQztJhcXmiMMXJLRhYfrAVubMVsa78VhgdOJIk5tjocLDFmw+KuvdkKkuRD1uNr0H69SueGmDorrfK4DC4I0IuNDqNOhrpQKUpQKUpQKUpQKUpQKUpQKUpQKUpQKUpQKUpQKUpQKUpQccWfA3uNcMPhVKqTe5APmPpXfGeRvcaYTyL8I/SjPt8dyX+78xp3Jf7vzGoqcUbMVMLjxlAbG2XMFz3ttYk/hX19Jm9uTL1v4fTX119nqavGpvFI7kv935jTuS/3fmNe4DFiVA4BANxY+wkftUio1JKjdyX+78xp3Jf7vzGuXEOLQwf1JFUnYbk/8I1qmk7aw3siO9vS3/xJI/ECs3KQ1F93Jf7vzGncl/u/Max3Ee2syMhEBAuboSTnHrmKgraxOgO/4G84V2phlYRveGU/YfS5/tbZvZsfZSZy+GuG5ta9xT2/mNO4p7fzGpNK0zqI3cU9v5jTuKe38xqTShqI3cU9v5jTuKe38xqTShqI3cU9v5jXPhflb4j+gqbULhmzfEf2omu6bSlKNFVXFeJTRTYeOPDPKk7MssqsFEAUAhiCPFfX0266CrWlBW9oOfyT3e+e63y5A5TMM4TmjJny3tm0v6b1VYTtMMkmUNKIIY5M7kI7u0s0To6qgCOrQkGwtckWFtbzicULRkz5cieMljlC2+1m0y211vUduB4V1T6mJlRQE8IsFuGFraEAgMPQ6igrZ+1DRyeOECEyzQh1kzPnhilmJ5eQAKUifXNe9tLG9cMP2rncADBkO7RqmdpYkbmJK3nkgU3XlHMFVhZ1IJJsLjA8BgikeUIpkkd3LEC95ND/AMoC33sAK7YXg8EYUJEqhCCoA0UqpUZR9kBWYADQAmgzH05NDI8s98neJUyxyBwI4MLLLbI0QO6A+EgljqbLlNnLxmVMjzrHFeOaSwnzR5Y0RryO0IK2JYXXQAX8V7C4PD4iQTGpIYyDQedlKFveVLD3E1Hj4DhlQxiCPIQylcoIKuoUrY/ZKhVttYAUGdn7SSyjRTC0Us0LgZrNlwTTqRzER7eKM6qNR1FibPh/H2Z48OYyZCygnOP6XIEneLW8uciK33utqso+C4dQQIk1YudN2ZOWWJ3LFPCSdbV5DwiNcQcSAMxhTDjQDKiM7WBtfUsNCbeEW63Cqk7QOWdGjMTR4iKIDNZ2R5+WJCHiy8thYgoWvcrdGBtDxPbCZEaU4VMiwS4q/eDflQECQW5X9SxUqL2OtyltdInCIASwiW7MrE2vqjF132sxLAbXJNH4TAVyGJCpR4iCNOXJbMnwmwuKCjm4yyztd7JH3q4kcKv1SQMt2VLoozN0Yi532r3CdqJZMqLhhzTO2HYNI8aqFhE+e7wh9UIFig8R9PFV3NwmB82aJGzhw11BzCQAODfcMFUH3CvcNwqGM3SNVIYvcDXOVCFydyxUAXOtB2xnkb3GmE8i/CP0pjPI3uNMJ5F+EfpRPbtSlKKVkeMdpWclMOcqDzTWDE2vcRKdDt5zcegNW/aVZGiEaBrSHK5UEkJYkgW+9YL7mNZbuxzZGBS2wIy6X3AOo6f41qd7WcrpxgwC+JspZmOZnYl2IN9cx/Hw9OnSvcZL4yseUsPO3RPmfETe9ulyfS/fFA6RKSDbMzX8inS6+jMc1ugsxt68cNhwNANh6BTbTXXc6XDe69XXxjaOcKURywJvkUtoSSWUC49Lk7X/AFFfeLhD+B/EupN9l9nqevXp0qZjhaK3oUIsBsHUnKdrWHXb3VFgTUrY6abk2I6e/Qb/AIelJjJTaRwrjE+GCi5khPRzmaMb2DCx5Y9TmPppYVo4e0iEAlG11upVhb3kj9KzSAD2DY/j/kaD27nXWq5sAwc5ZWjQgMUUCwJvcg65Re506X2qyd2rn2/ls8d2rhiAJVtSLXtrqNAASSdfT8RWb4r29mWQqsXJRQDmkjaUkHqVDJlX1sWNwRaueDwCI2YKS/VmOZtb9SdPTTeu/FeBpiQMzMpAtdbagm9iCPWumPDfdMcrv+5e9ne1IxEz4Z48k0S5mytmQgEC4JsRfMpAI2NaOs7wDgPKxEuJOW0qIqgXuPve4HLH8unXRVzy1vs6FQuGbN8R/aptQuGbN8R/aol8ptKUopSlKCi7Z4RpcOipnv3jCE5Bc5Ri4Sx2Oirdj6ZbnS9UsPEMYDOX5v1feBy1RiSoltC6HkFR9XY6M5bM3hJFht6UGLwMk7PhnlOIAXESoLI5urLdM94lOS91zlVHtvqfjC8Sxj4dF+vWZYIVlbkEWxHNRZCuZMrkDOdAVtrtW3pQY8T4tcW0ZeQRxsAhKPIJIe7gkkJCVL83ma51N0UWsfHY9l8dIY8kwlL52UOyPlkCorcwExoY1NyLMBZgwBYAE39KBSlKBSlKBSlKDjjPI3uNMJ5F+EfpTGeRvcaYTyL8I/Sie3alKUUrlicOsgysLj9PaCNQfaK60oMunZiTPJeRArEZTYs2QKoAK3Cgghtr3vfTauh7MMB4Zhf/ANuwO+mh033rSUonGMXxLhkioyuoykEZtGXW/U2K2uN7e/1rYHJANrX9bLY7Hrve40Pur9GNVK9ncOJDJl31yXsoJ3IUeulxt1tckl72zcWbVdPd/wAJP4m3r7K7PCDlbQX1PUX23Glad8BAv+6jF/7F/ioeL4ff+mLW111uT0ve4Gg+e1TLKSnCqTDJ7Dpbf8NqucBgsxufKP8AO1dcDw9bZmBudbf/AEaseaBYW9g2/mnPH6TH66AV7XwXr1HB/DQ/r+4pMpW31ULhmzfEf2qbULhmzfEf2qpfKbSlKKVVcVTGGfDnDtCIQzd5DhizLYZRHbQG973t09oq1pQUva0KcOc08cIDoc0pIQ5WDctyGWysAVOvXrsaGHtOyR2ssIaBDh0JL55BNMknLJsZY8ghcGwsjhiBfTaTzBACc2pVfCrNqxAGig2FzqToBqbCulBh+JcSeZJ0aZFlSdVGHygmNExkaxzEXDEMuV9SAQ4AtYk3A4o8eHxLSMScM7IHCqCVsjBiCQgIz2JNlFrm2taCuc86oLuwUEqoJNvE7BVXXqWKgDqSKDGxdo5csLNKhUzSReExGSYB4wjIDZZECs2fl2Y3Ur6Gb2p41iMPKEiXNzUEkYyE/wDlyzzqTsC8XLVb28RO/TU0oMVJxqdlWZMgMsbvExQtaJ8VEsRIuCbxMrEXGp30r44tx/ExB4g/jSSVFkKxrfLDFIhfOVQJmls1tSF0G5GxGKUyGK/jVQ5FvssWAN/erVC47hYChnnzAQI5zI0iMEIBdfqiGYHKvh1uVXTQUEDhHFmbFvA0qyAJnTllGUKFiuZLDNHIzOxA8rLYi1iKoeKccnkgxSrMC/dsY0kaIA2GaPSME6lSRceLVz4ksARW7wYURoEXIoUBVy5coA0XL0sNLV2oM5xSdcFh4I0blBmESsiRIq+B31zARxglbbakgAXN6q8Jx/FyRxTEqt4eHSPGI92xchSUXJuoC6gbgjUkaVt6UHHGeRvcaYTyL8I/SmM8je40wnkX4R+lE9u1KqxgJgXInPiYsARewJ8uuwtppX2cHNf+ucoAFsg6AC9zqbm519nprdfym78WNKiYGKVS3McONMpsB63JAGnT5VLqLClfEsqqLsQAOpNh8zVZiu0WHQXz5h6orOB73UZVHvIou1tSqZ+OEi6R51IuCHBuPctzvpVJnxLOWEsgB1tmzZbnYaqNPaprF6mMur/yn+Gp4hFmFiuYHS1yOoO422/xVdHhtTaKPN08ba3Ox0+6D67WqHLxubDgGRDKh3NgHA9TlGRj7ALn0q6wWJWQl7+YAJfqvqPUXv8AKudxxzu4u0BsDt9TF+Jfe5121uLH339bj7kwb6/UwkH4t9ddvd/n2Vck2r2r+M+m1THg1a/MiTa2gY6bdVsNAPl1qxgWwsBYDQdNgBXWlax6cxuzZULhmzfEf2qbULhmzfEf2rozfKbSlKKUpSgruOYV5URU3WaCQ628McyO3/Kp061m17Luo0S3Mw88c5jZQ8jvNE0Zu4KvlTnAZ7qAcuxIrR8f4p3aIS2uDLDGRZmNpZUjNgoJZvFoANTYVFftPALMXCx8ueVyyyK6DDPGj3QpoAZNbkHy2DAkgKIdnJ2aJpVAVEVEWDkpyGSaVuYM6nIzRtDm5X2kIFxavrGdmWeKRGwsTyd4SdpGKMZ0TFiULdhe/JzIA9gt8o8OtXGO7URrkVFkLvJAhDQyoFE8qp4iyAI+UlgrWPl08Qvf0GT7acHmxEapDFHpFJkJyBoprJyyrMDkUWa7IM1wliNTXsnZ6TvIxChVfvLuZL3bkNhHjCD+3nctsm11zb1Zx9p8KS45tuWsrszI6Llw7ZJSHZQrZGIBsTa9dY+PQGKWUs6rh1Ly54pI2RQmfNkdQxGW50B2I3BFBUdj+CPh3LNAsV4IYmyyZ+ZLG0heQ6a5iwOc+JvtWtVUnZKVoWjeKPN3ZopiSrDF4jNEVxLepGSQgv4ryn0udSO0UF1BLjPlAzRSrbmOUTMSvgzMLLmtfS24rnhe0KZI2lDIZWCgiOQoGaQxoDIFyqWawsTuR6iggdsuCyTwrDDDEVEcirogMUmUCIpnBEajxXZRmFly9a00QOUX3sL++1UuD7TxSANYxrzJ4mMqvHbu5kDMLrlI+rJNyLDQ6i1dV7TYYqWzSDKUBVoJlf62+QiNkDsGIYAgWurDcEALilVmG49BIYwjOxlzWAikuuR+W2cZfqyHupDWsQfQ2gYDtVHJDnPhkVOYVZJUUjNlJV8hzgGwOXNa4vuKC8xnkb3GmE8i/CP0qs+n4JS8SMxb61LmKRVLQMUkVXZQrFWB0B1sSLgGrPCeRfhH6UT27UpSiouOxyRDVhmIJVTe7W9igm22oBrK4/jczjVjEpsQARFp6M5LMf8AgA2rScT4YJreLLbew8w9CQQbb6X61Uns5IL5XUEXsRe59PMDk6Xsas0xlv0z5k1DBV9jFCWOx0eY53O+yGprzK9i48vVrCx/Hyn35DUxuzstmItmIANzqxv1OYswt0L29lR24FOLAITbqTHZBrokYIXNqACdBv7DrbGqhPgEscudSxHlYr62Fth+I13Nxc10w2CQ6hmy66ZyBqff6Fbew7VLPC5iLcpytjpcfiDma7Mx3Yja4G5rkY3jYB1ZS50NrAkhB001eRja9wF1taoaWGCxQYNFINCCLHqt2F9gMxs5sOiio0GMxMF4u7tiEY3RlItrvfSwuddToS2wtXOchhYE3axDDQjUOB67Ofka9UNHdhIbAg7AaqQCb9NA3S1r3prvKvrssG4K8+s78sHaOAhQp9We15G/AL7DvWe7DS4nlviEleZVco8Dk3KaOJEJOjlWuBYBhYaaGtcuJZ4XMYDSBWyi+UFst19wJt7tfSspxd34U0EsVmVolgmU6BzCoCPfo1ifwHy6Y7ynGNYYz/be4adZFV0N1YAg+oPv2rrVT2V4k+JwsczhQz5rhbgeF2XS5PQVbVys1dVsqFwzZviP7VNqFwzZviP7VEvlNpSlFKUpQQeMcO7xGI87JZ45Ay5bhopFkHmBBF1F7ja9Vj9lEYHNLIWZMRGzeEX708TsbAWGXlIq+ze51qw45ijEiML+KaBNDl0kmRD0Nx4tuu2m9QODcdkllRJI0UTRzSoVctYQSpGQ11Gp5iEW2sRruQ7Yzs8JJWfmuqvJDM8YCWaTDshU3KlgCEjBAP2Ra2t5gwcn/qJNwfLFsJC5XybFLR+thfzeKs3PxPFl8OAY7tjpoQAzKGjTD4s2ew1sURgOpUajeu0HaySRo1TDksYsPNIoLtYYh3QhWVLeHlyNdsobQaakBOl7LxMuQu9suJTQgG2LkEjEG2hUgZf83rpL2fDxYmOSV3bGRmF3silUyMgChVsLZnbW+rHpYDrxHibxzRx5QEk0EjZiDISQI7qCEO1i1gxYAa1V8G45iXGERkiZp4XnkfMy2WMwiwULqxMp9AMtBOxfZqKTEjEkKXAjBzRRv/SYspVnUsh1sSD0FrHWok/Y2N2jYyOREYmUEIbGGczgqSt0LMcrFbZlVR0rnH2tLQxSCNc00ODkAz6BsbLywCbeVSb3tc7AV7i+N4iGXEFxEUw+GjmyqzeZnxCk5iuxEa3B29u9BKl7KxOjRO7tG74h8mg0xYk5i5gL2vK5HUaV0i7PDPzJJnkkvD4yEW64cuyLZVA80khJtrm6AACPi+0MgmMEcaFu9DCAs5At3LvZc2Um+65euhuK68C47JiHtySsZEhV7OLcuQIFYsoBZgS3huBlYHoSAdl0vH9Y1oppMQDZMwaXENOyh7ZlUlijAeZNDua9bszGURM72jiaAHTVXeNydt7xgfiavaUGX4b2feIM8spbLLjJY4xlyr3meRw18oYnltsToXffw20WE8i/CP0pjPI3uNMJ5F+EfpRPbtSlKKUpSgUpSgVyxOHWRSjgFTuP+9j7a60oMpxLg7whmS7ILka6qSHGvqAXGo2CgW0ueHNUk9VJBFrbGRk09mVv8VrZ5wmp/UD0G5IG5FR8kL+IohvrchD7b31qc5PLPFG4HhCqsx2c3UezU39lySbCuPazgIxcBjFg6nMhO2YdD7CP2PSrR8Yo/wD0v7mvVxanqNNNxuNPWk6kl3K1JpWdjsBJBhI4pRldM9xcHd2I1GmxFXVRjjFva49fMv8APur6XFKdiCfQEfzTLqS3dqu9QuGbN8R/apiNcA+utQ+GbN8R/aqzfKbSlKKUpSg5zQq4AZQwBDAMAbMpDK2vUMAQehAr4jwcalWWNAUDKpCgFVcgsoIGgJVSR1Kj0qv7UNKILw5r548+QEty84z5QviPhv5fFa+XW1UOEbGCXD+OZ4CfryYnjYBppOQqq4z2UZVlZtSoRjuxoNRh8Dhy3OSOIs7czmKqks2QoHzAatkZlv6EjrSTg+HYoTBETFpGTGpyC4Nl08IuAdOoFZrA94L4dH5zcyEJItpYhCcspaUuBy3LHlrkJDKQGG5FcezxlRcAgXEkCFI5I3WePlOoYO5crkfUBcjG1grITfxBqxhcPK6zhIndLqsmVWK5SwID7ixLjfQlvbX3huGwxnNHDGh8eqoqn6wqz6gfaZVJ9SovtUfs7Bkhym4+smbUFfNNI2zAHr+O4qyoK+PgeFVXQYaELKLSARIA41NmFvENTvX0ODYcWHIhsqtGPq10R/Mg08p1uNjU6lBDwvCcPEAI4IkCtzBljVbOUKFxYaNkJW+9iRX1h+Gwo7SJFGrvfM6ooZsxubkC5ubE+pqVSgUpSg44zyN7jTCeRfhH6Uxnkb3GmE8i/CP0ont73lNfGumh1Glr/wAH5GgxKXIzLcanUae/0rhLwuFr3QG5LHU7sLE716OGxWK5BlO4uSN81rXta9zb2n1q9k7u3eU+8vzHrb9dK4cQ4rDALyyBbgkDUkgbkKLk/KviThERFgtraaE3sdCLn1GlVXaPgrs/PisWsqspF/CpJ8IvY77G+2mpN7jMbUyuUm5Ho7b4POELyqTaxOHnCm/9+TKPxNXOF4hFJ5JFY+gIv8t6wccSag57g+IBWJuehULZTaxsQLaGvvE4JBtraxsQyFQOguLW9vurpenI4zrZfH6HSvzqLjOJiNlckC91cBgNdrk6AegYVPw3bKb7cKEAakNyxpvbVv1NY/O+m51sfbVcRfKt/Dt9u9tWUa2qr8BGUHC/aJFtr7kWPpa/tvUX/wDqFbzxWsPvgb/Gqg9KlJ2ihAu6SJ6EqGB9PFGWGvtrh1Ohnbt0nVw+vEKXsDh/ESBdDdrsRb26rbT0HsrzvAufFhj1YhCdc1tbfERf3+21pgHSRQyur/CwIHs8P/e9S+UP+ya5fjk6bUMkqWsHw6gix+rPUk6XNiLC9vWpGDAaQFWhOUWIEdiNBexvpr7+lWggHt/M3817yR89TYkU/GmzDm6qfYP0qNwzZviP7VMUWFh0qHwzZviP7V6GL5TaUpVUpSqriuHxbT4ZoJkSFGY4hGTMZFI8IU/ZIN/TpvaxC1pVL2xf/SSqL5pVMaAAks7DRRbqarp+NTCdYQWB7zIr/VEgQDCSyIxIXy8wR6g3JBW+hFBq6ViOH4yaRsK0k84yTNE7ARNHMxiVxlYQrmiJJQGykNnG4Br67UY6cd+jB5o7rM0UQjSRVZYQbSxtGSxZr5SGKsCVK3W5Da14WA366VksTLi2xCqs8iJJiZMOQsUZ5cS4d5RKC6Hx8xAt2utntlvY1DwE80zYeSVPGy4F3YRZCXK4jPc2vYG3hJ8ObpfUN1SsDgeNYuRZMryhWOBKM8aF4+8zukyMFiVA6Iq3Uh8hJux2G7iQhQCxYgAFja7WG5ygC530AFB90pSgUpSg44zyN7jTCeRfhH6Uxnkb3GmE8i/CP0ont2pSlFKUrhjsUIo2kIJyjYalidAo9pNgPfQcsfw2OUeIEH7ymx91+o9huKz3FuCYgW5RV1AIsBlbU31ubMPkPZVXxXjeMkyhJOSWNwsQR2I9Czqwbrqltq4Rz4oaNiJSbX8zXseoCC36e2u2OOWPt5c88MvThjH5bMrx72YZ0KsTYkgKdLWB1U9Om56xykhbJooBYqpFx6+YanbUDbpXWTFyH/fuyDYOEN2va2pOvuHy3EOS9xZhtpY2tvfyXC71vWN72OXeeNp8JB0OfXYoqMRa4vZi1+mwocEn2M/RreFdQdzdrEA9SNwfSqlMFJnHjI10IkZALjQBd3NrC9vT1rqcPLmCG5Hq6jKCQR/vbb3Y2F976VZjh9S5ZfF5DhjzF+wQQbkhWt6Z0AJB1FtQa29fncOAaTlEIGJcC5yhRqT9lRsAT110ttX6GK5dXzHo/p96r2lKVyegqFwzZviP7VNqFwzZviP7US+U2lKUUpSlB4TXmceu9VXajhz4iDlxkAh43IOWzBHDFfEjrsLi6kXA23Gfn7HMYHQKhfu8yQmRgxjmkleRWDLGoQAlbZFGW1htQbOaYKuY3IH3QWP4AamvouB1Gm+tZLEdmZS89inK8bYdbkWbEOkkxcWtfOjlSOkrDTr9P2ZYWflQyN3qaeRG0EqOZuWCcpuycxWAYEAg21saDWFh614XHqPWsWnY98hDLCXEEaRdRC6TSyhUJUEIgaNVYAHwDQVMPZNGmWWSKFvr5pHLKGLRyIwVTceLxcs5TpdQdwKDUlhtXLEYlEVnZgFUXYnoPbWL4Z2SnVsMZmzmKPCAsroCHw6gOMzQmQoWBPhdc3McEC5LdB2OZcPy1jgzthDC/QSTKyshY5SSAc/iIJGY2FBspp1UFifKCxtqbDravMNOJEV18rqGF9NGFxWdw/BZFxEkixRoksRVlzK3i5caKEPLDRiy5SMxXwqQtyxq/wCHwlIo0IsURVIve1lA3sL++woJFKUoOOM8je40wnkX4R+lMZ5G9xphPIvwj9KJ7dqUpRSuc8KupVhcHp7tQfYQbG9dKUGc4j2XBzNExDMLeMk9BbxeawsNDe9Q34Q0a2ySG3osbg+tsozL67DatfStzqVyvRxr864nJlDKwYs1/wCoGvYLrlEm+noPX3V7OfApIIYqW9bKAG0tuLEXB08WwvX6FIgYEEAg7gi4P4VAk4Hh2BHJQBt8oyX9+W161zxvmMfjlPFZLAcTcXWKJTa5BsCbjQtYWFtBrprtfp0wweSTxsuYi1wSVI2vY2GthvmJrTrwCAEkKwJ3tLKL/wDNX2OCwdYw3xln9PvE+gpyw+J+Wfi1UYDOypGhDFOWQbaLlA852vv4RrrpbcaevlEAAAAAGwGlq+qxllyrthhxmilKVlsqFwzZviP7VNqFwzZviP7US+U2lKUUpSlApSlApSlApSlApSlApSlApSlBxxnkb3GqZcU4FgxsKvZUzAg9dKh/RaerfMfxRjKX0gd8k+8ad8k+8f8AFT/otPVvmP4p9Fp6t8x/FE45IHfJPvH/ABTvkn3j/ip/0Wnq3zH8U+i09W+Y/iocckDvkn3j/infJPvGp/0Wnq3zH8U+i09W+Y/iqcclf3x/vGnfJPvGrD6LT1b5j+KfRaerfMfxQ45IHfJPvH/FcH4swOXM3psKtvotPVvmP4p9Fp6t8x/FDjkqjxRhfxNpboOtv5rz6WP3z+U/xVt9Fp6t8x/FPotPVvmP4qHHJVNxVgbFmG32fX8K8PFj98/L/pVt9Fp6t8x/FPotPVvmP4oaqr+lG++dfZ/00qz4QfCfi/YV79Fp6t8x/FSMNhwgsCdTfWqsl33dqUpRspSlApSlApSlApSlApSlApSlApSlApSlApSlApSlApSlApSlApSlApSlApSlApSlApSlB//Z"/>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7351" name="AutoShape 6" descr="data:image/jpeg;base64,/9j/4AAQSkZJRgABAQAAAQABAAD/2wCEAAkGBxMSEhUSExMVFhUSGRkVFxgXFhkVHxgYFhgZGh4XHRkYHiggGBomGxoVITEiJSkrLi4uGh8zODYsQyotLisBCgoKDg0OGxAQGyslHSUtLS0vMCsuMCstLSstLSs1LS0tLTUtLS8tLS0tLS0tLS0tLS0tLi0tLS0tKy0tLS0tL//AABEIAMIBAwMBIgACEQEDEQH/xAAbAAEAAwEBAQEAAAAAAAAAAAAABAUGAwECB//EAEMQAAIBAgQDBQQJAwEGBwEAAAECAwARBBIhMQUTQQYUIjJRYXFykRUjQlKBkrHB0TNioSQHQ4Ki4fAlNFRzwvHyFv/EABgBAQEBAQEAAAAAAAAAAAAAAAABAgME/8QAJBEBAQACAQUBAAEFAAAAAAAAAAECERIDITFBURNhBCJxgbH/2gAMAwEAAhEDEQA/AP3GlKUClKUClKUCo3EsYIYZJm1WJGkNvRFLH/AqTUTi6BoJVaNpQyMpjTLmcMCCozEC5B6kUGS7AdqHxjAy4mMvLCs4w4w0sJjViNVlkNp1F8pKi1+vrp+0XFVwmFmxLbQRs9vUgaL7ybD8a/P+F8LxEIvyOJs8WHODwz5cAvIjNrGwxH1jjKmp6Lt1q1480mLw8eGmwHEGRXieXTBfXCIhsjf6iwDMATb8KD3gfbGWLDYxuIqOfw8oZVhFrxyorowDEerrv9g1a4PtgsnPUYXFCXDCNjEyxq7pMTkdbyZQNCTmIK2N6x2M7MRnniDhuPw8eKg7vJHGMFlJD5xLY4nzjVfSxqXx3hrYpsQzYDiAOJXDqRlwTqO6uXW6tibOpJ1U6EUFni+2LTd1MIeEniC4PEI4jY25MjlcyllIP1ZzKf3qfw/t1DNJEqxTCHESPDDiCE5cskea6izlwDkexKgGxrMYDgzRZf8ARcQJXGLjtEwKDOIuVywqYgBUtr6+/evjh3BpYWhAwnEngwkjz4fDsMCqpI+e2aQT52VS7kel+trUGgg/2kYdvEYMQsJhkxKzMIsrQxHKZMokLi7FVClc12Gg1t1Pb+JFm52HxELwQDF8uQR5nhJy51yyEXBsCCQQSKwfBOzeLiiMEuAxLRYqB4sWVTALJzDYo0UqyB3AOYkyljtodaufoeWQTnFYXiU8k+H7mHy4GPlw3zaKuIsWLWYsd7Dbag1vGe2uHwxmEiyf6eKGZiMgBGIkMaKCzAA5hqWsADvVxgMfzIRM8bxaFijFGIAvreJmVgQLixOhFfneF4fik5ztDxKSaeKKFnkh4cy5YmJy8rn5SrAkEHXUkEdLfs3JJgsKMNHw/iFgZGzWwS2aRmc5UGIyqoLGy2sPbQfOO/2hMcLFioMHMyTTQxqWaFsyStbTJMcr9MrWsxF7a1YHtynNnh7ris2EjEuIOWPLEDh+eFLCSxYi6WF/EDrbU5IcAkyT/wCk4gJcRJBNnSLh8apJhmLK4iXEZWYkksTvptVvg4ZFbGPJgeIyHiCRpLcYJf6cPJLDLiNCwufQGgu37cYZQjOJFV8H9IXIU5YroMpsxPMu66C49tV3GO3M8S4Vl4fiR3jELCVk5QJVkLjLlltnboCbDK97aXzmG7NyZSk+H4pMDhGwCgjAJkhLIVK5Z/OuQeJr36+lTcXhMZLDGksXE2lgmSeGXl8PGRo1ZACgnswIZib9T02oNXN2xhRZmMcv+nxEeEYWW/Ml5diPF5RzFv10OhqG3+0GAd5JgxGTCSNA8mVMrTrKsYhTx3Z2LKRewAOpGts1juDTSSyP3fiixzTRYl4guAsZocniLGfNlIRfCCNdfZUiXhRbDYrDnAcRti8S+MzWwV45GdXAAOIIZQVGhGoJoNp2d7QJi+aAjxyQMEkjcoxUsodTmjZkYFSDcH1q4rL9h4pUWRZIJYySGu8OFgU6Wsq4aR7nS5LeunpWooFKUoFKUoFKUoFKUoFKUoFKUoFKUoFKUoKjjPaXC4RlSeXKzgsFCu5Cg2LsEU5EB+01h7a4ydr8EuI7sZwJS4i8r5eaRcRc3Ly+Z/Zmv7KzfarFNh+I95gljEjYdcPIs0GJcKocyLIrQIQ58Rul1vYaiqAlczQd4XujY3v5fu2L539QS8nLysvmFuZmvb7NB+gJ21wJm7uMQDLneLLkk0kjLBoyctg/hawvdul7iu8farBlYXE65cSjyxMQwBjiXM7kkfVhRvmt6V+enkWQc/y8VbiR/wBNitYmZzk/o/1LMPZpvUTBcNww75G+JYQywz4fCBcLifqExMryvmUxgE5ig0OoW2lB+jwds8E8ckomskIV3LxyRkI5srhXUFkPRgCPbXCft/w9IxKcR4GUvdYpXsgcpzGCoSqFgQGNg3Qmvzs4WJ8JiYXZVmmgTDrL/wCJYjMqOG1E8Z5S3uQi3sSda++2XFUmxc0qJJJCuGiTlGHFxjEMkkjmK8SWI1T+oLa+mag/TG7W4MTLAZbSOUUXjkCh5BdI2crkSRhayMQ2o01Fcou2mBaYYdZwZS7xZcj/ANSMsGjLZcobwtYE3I1F7ivzyNYO9PMxLxT4iPFsr/SKNE4yEqIYo+TMQyeFmt0vcACpSmC0Y5xunFH4if8ATYrWNjIQn9Hz2cezTeg3PZHtdBxFZDCHHJcoQ6OugZgGBZQDfKTbcdQK7jtVhDOcMJryBjHYI5XmKuYxCTLkMgXXIDm9lZbsjx2LC94jkkzRPPJNCyYfFZ7TOzsHBisCCQBYm+u1UPDIsPFiy7NzYe8vi0ZhxJWjZyzWGHCclmBYjPpcHUUH6PD2qwbLA4nXLi1d4SQwDLEuZ2Nx4AoGpa1tt9KrMV26wz4fFSYWVXlw2HkxKo6SJmVFYhwHCmSMsAMym2u+orEYTh+GDYxHxLciWLEQYRVwuJvCuLdpJCQYgDZsoFjsOles5mWTvE0asuBlwEIiw2MIYyqBzZC0Iyjwr4AGtc6mg/RMP2qw/JeSWQK0EEWInAVyI1lUsCLA5vK2gudKrcT2+g5mMgS4kwcRlzSJKI2sjObsiEqFt6Xa/hvrWJ4wmZZ44MRGExeEhw0pkw2MurwKwBQLFYq2Yi51G9jsZvEp0aTHcuYcviGEXDnNh8WGSSOKSNbAQkFDnuTuLbGg2+L7Z4ODlrPOqu6JI2VZHVA9gGZglo0JOhfLevrinbXAYeQxTYhUdSgYZXOXmAFWYhSFQ5l8ROXW16/OscgBxSwTpy+IwQQztJhcXmiMMXJLRhYfrAVubMVsa78VhgdOJIk5tjocLDFmw+KuvdkKkuRD1uNr0H69SueGmDorrfK4DC4I0IuNDqNOhrpQKUpQKUpQKUpQKUpQKUpQKUpQKUpQKUpQKUpQKUpQKUpQccWfA3uNcMPhVKqTe5APmPpXfGeRvcaYTyL8I/SjPt8dyX+78xp3Jf7vzGoqcUbMVMLjxlAbG2XMFz3ttYk/hX19Jm9uTL1v4fTX119nqavGpvFI7kv935jTuS/3fmNe4DFiVA4BANxY+wkftUio1JKjdyX+78xp3Jf7vzGuXEOLQwf1JFUnYbk/8I1qmk7aw3siO9vS3/xJI/ECs3KQ1F93Jf7vzGncl/u/Max3Ee2syMhEBAuboSTnHrmKgraxOgO/4G84V2phlYRveGU/YfS5/tbZvZsfZSZy+GuG5ta9xT2/mNO4p7fzGpNK0zqI3cU9v5jTuKe38xqTShqI3cU9v5jTuKe38xqTShqI3cU9v5jXPhflb4j+gqbULhmzfEf2omu6bSlKNFVXFeJTRTYeOPDPKk7MssqsFEAUAhiCPFfX0266CrWlBW9oOfyT3e+e63y5A5TMM4TmjJny3tm0v6b1VYTtMMkmUNKIIY5M7kI7u0s0To6qgCOrQkGwtckWFtbzicULRkz5cieMljlC2+1m0y211vUduB4V1T6mJlRQE8IsFuGFraEAgMPQ6igrZ+1DRyeOECEyzQh1kzPnhilmJ5eQAKUifXNe9tLG9cMP2rncADBkO7RqmdpYkbmJK3nkgU3XlHMFVhZ1IJJsLjA8BgikeUIpkkd3LEC95ND/AMoC33sAK7YXg8EYUJEqhCCoA0UqpUZR9kBWYADQAmgzH05NDI8s98neJUyxyBwI4MLLLbI0QO6A+EgljqbLlNnLxmVMjzrHFeOaSwnzR5Y0RryO0IK2JYXXQAX8V7C4PD4iQTGpIYyDQedlKFveVLD3E1Hj4DhlQxiCPIQylcoIKuoUrY/ZKhVttYAUGdn7SSyjRTC0Us0LgZrNlwTTqRzER7eKM6qNR1FibPh/H2Z48OYyZCygnOP6XIEneLW8uciK33utqso+C4dQQIk1YudN2ZOWWJ3LFPCSdbV5DwiNcQcSAMxhTDjQDKiM7WBtfUsNCbeEW63Cqk7QOWdGjMTR4iKIDNZ2R5+WJCHiy8thYgoWvcrdGBtDxPbCZEaU4VMiwS4q/eDflQECQW5X9SxUqL2OtyltdInCIASwiW7MrE2vqjF132sxLAbXJNH4TAVyGJCpR4iCNOXJbMnwmwuKCjm4yyztd7JH3q4kcKv1SQMt2VLoozN0Yi532r3CdqJZMqLhhzTO2HYNI8aqFhE+e7wh9UIFig8R9PFV3NwmB82aJGzhw11BzCQAODfcMFUH3CvcNwqGM3SNVIYvcDXOVCFydyxUAXOtB2xnkb3GmE8i/CP0pjPI3uNMJ5F+EfpRPbtSlKKVkeMdpWclMOcqDzTWDE2vcRKdDt5zcegNW/aVZGiEaBrSHK5UEkJYkgW+9YL7mNZbuxzZGBS2wIy6X3AOo6f41qd7WcrpxgwC+JspZmOZnYl2IN9cx/Hw9OnSvcZL4yseUsPO3RPmfETe9ulyfS/fFA6RKSDbMzX8inS6+jMc1ugsxt68cNhwNANh6BTbTXXc6XDe69XXxjaOcKURywJvkUtoSSWUC49Lk7X/AFFfeLhD+B/EupN9l9nqevXp0qZjhaK3oUIsBsHUnKdrWHXb3VFgTUrY6abk2I6e/Qb/AIelJjJTaRwrjE+GCi5khPRzmaMb2DCx5Y9TmPppYVo4e0iEAlG11upVhb3kj9KzSAD2DY/j/kaD27nXWq5sAwc5ZWjQgMUUCwJvcg65Re506X2qyd2rn2/ls8d2rhiAJVtSLXtrqNAASSdfT8RWb4r29mWQqsXJRQDmkjaUkHqVDJlX1sWNwRaueDwCI2YKS/VmOZtb9SdPTTeu/FeBpiQMzMpAtdbagm9iCPWumPDfdMcrv+5e9ne1IxEz4Z48k0S5mytmQgEC4JsRfMpAI2NaOs7wDgPKxEuJOW0qIqgXuPve4HLH8unXRVzy1vs6FQuGbN8R/aptQuGbN8R/aol8ptKUopSlKCi7Z4RpcOipnv3jCE5Bc5Ri4Sx2Oirdj6ZbnS9UsPEMYDOX5v1feBy1RiSoltC6HkFR9XY6M5bM3hJFht6UGLwMk7PhnlOIAXESoLI5urLdM94lOS91zlVHtvqfjC8Sxj4dF+vWZYIVlbkEWxHNRZCuZMrkDOdAVtrtW3pQY8T4tcW0ZeQRxsAhKPIJIe7gkkJCVL83ma51N0UWsfHY9l8dIY8kwlL52UOyPlkCorcwExoY1NyLMBZgwBYAE39KBSlKBSlKBSlKDjjPI3uNMJ5F+EfpTGeRvcaYTyL8I/Sie3alKUUrlicOsgysLj9PaCNQfaK60oMunZiTPJeRArEZTYs2QKoAK3Cgghtr3vfTauh7MMB4Zhf/ANuwO+mh033rSUonGMXxLhkioyuoykEZtGXW/U2K2uN7e/1rYHJANrX9bLY7Hrve40Pur9GNVK9ncOJDJl31yXsoJ3IUeulxt1tckl72zcWbVdPd/wAJP4m3r7K7PCDlbQX1PUX23Glad8BAv+6jF/7F/ioeL4ff+mLW111uT0ve4Gg+e1TLKSnCqTDJ7Dpbf8NqucBgsxufKP8AO1dcDw9bZmBudbf/AEaseaBYW9g2/mnPH6TH66AV7XwXr1HB/DQ/r+4pMpW31ULhmzfEf2qbULhmzfEf2qpfKbSlKKVVcVTGGfDnDtCIQzd5DhizLYZRHbQG973t09oq1pQUva0KcOc08cIDoc0pIQ5WDctyGWysAVOvXrsaGHtOyR2ssIaBDh0JL55BNMknLJsZY8ghcGwsjhiBfTaTzBACc2pVfCrNqxAGig2FzqToBqbCulBh+JcSeZJ0aZFlSdVGHygmNExkaxzEXDEMuV9SAQ4AtYk3A4o8eHxLSMScM7IHCqCVsjBiCQgIz2JNlFrm2taCuc86oLuwUEqoJNvE7BVXXqWKgDqSKDGxdo5csLNKhUzSReExGSYB4wjIDZZECs2fl2Y3Ur6Gb2p41iMPKEiXNzUEkYyE/wDlyzzqTsC8XLVb28RO/TU0oMVJxqdlWZMgMsbvExQtaJ8VEsRIuCbxMrEXGp30r44tx/ExB4g/jSSVFkKxrfLDFIhfOVQJmls1tSF0G5GxGKUyGK/jVQ5FvssWAN/erVC47hYChnnzAQI5zI0iMEIBdfqiGYHKvh1uVXTQUEDhHFmbFvA0qyAJnTllGUKFiuZLDNHIzOxA8rLYi1iKoeKccnkgxSrMC/dsY0kaIA2GaPSME6lSRceLVz4ksARW7wYURoEXIoUBVy5coA0XL0sNLV2oM5xSdcFh4I0blBmESsiRIq+B31zARxglbbakgAXN6q8Jx/FyRxTEqt4eHSPGI92xchSUXJuoC6gbgjUkaVt6UHHGeRvcaYTyL8I/SmM8je40wnkX4R+lE9u1KqxgJgXInPiYsARewJ8uuwtppX2cHNf+ucoAFsg6AC9zqbm519nprdfym78WNKiYGKVS3McONMpsB63JAGnT5VLqLClfEsqqLsQAOpNh8zVZiu0WHQXz5h6orOB73UZVHvIou1tSqZ+OEi6R51IuCHBuPctzvpVJnxLOWEsgB1tmzZbnYaqNPaprF6mMur/yn+Gp4hFmFiuYHS1yOoO422/xVdHhtTaKPN08ba3Ox0+6D67WqHLxubDgGRDKh3NgHA9TlGRj7ALn0q6wWJWQl7+YAJfqvqPUXv8AKudxxzu4u0BsDt9TF+Jfe5121uLH339bj7kwb6/UwkH4t9ddvd/n2Vck2r2r+M+m1THg1a/MiTa2gY6bdVsNAPl1qxgWwsBYDQdNgBXWlax6cxuzZULhmzfEf2qbULhmzfEf2rozfKbSlKKUpSgruOYV5URU3WaCQ628McyO3/Kp061m17Luo0S3Mw88c5jZQ8jvNE0Zu4KvlTnAZ7qAcuxIrR8f4p3aIS2uDLDGRZmNpZUjNgoJZvFoANTYVFftPALMXCx8ueVyyyK6DDPGj3QpoAZNbkHy2DAkgKIdnJ2aJpVAVEVEWDkpyGSaVuYM6nIzRtDm5X2kIFxavrGdmWeKRGwsTyd4SdpGKMZ0TFiULdhe/JzIA9gt8o8OtXGO7URrkVFkLvJAhDQyoFE8qp4iyAI+UlgrWPl08Qvf0GT7acHmxEapDFHpFJkJyBoprJyyrMDkUWa7IM1wliNTXsnZ6TvIxChVfvLuZL3bkNhHjCD+3nctsm11zb1Zx9p8KS45tuWsrszI6Llw7ZJSHZQrZGIBsTa9dY+PQGKWUs6rh1Ly54pI2RQmfNkdQxGW50B2I3BFBUdj+CPh3LNAsV4IYmyyZ+ZLG0heQ6a5iwOc+JvtWtVUnZKVoWjeKPN3ZopiSrDF4jNEVxLepGSQgv4ryn0udSO0UF1BLjPlAzRSrbmOUTMSvgzMLLmtfS24rnhe0KZI2lDIZWCgiOQoGaQxoDIFyqWawsTuR6iggdsuCyTwrDDDEVEcirogMUmUCIpnBEajxXZRmFly9a00QOUX3sL++1UuD7TxSANYxrzJ4mMqvHbu5kDMLrlI+rJNyLDQ6i1dV7TYYqWzSDKUBVoJlf62+QiNkDsGIYAgWurDcEALilVmG49BIYwjOxlzWAikuuR+W2cZfqyHupDWsQfQ2gYDtVHJDnPhkVOYVZJUUjNlJV8hzgGwOXNa4vuKC8xnkb3GmE8i/CP0qs+n4JS8SMxb61LmKRVLQMUkVXZQrFWB0B1sSLgGrPCeRfhH6UT27UpSiouOxyRDVhmIJVTe7W9igm22oBrK4/jczjVjEpsQARFp6M5LMf8AgA2rScT4YJreLLbew8w9CQQbb6X61Uns5IL5XUEXsRe59PMDk6Xsas0xlv0z5k1DBV9jFCWOx0eY53O+yGprzK9i48vVrCx/Hyn35DUxuzstmItmIANzqxv1OYswt0L29lR24FOLAITbqTHZBrokYIXNqACdBv7DrbGqhPgEscudSxHlYr62Fth+I13Nxc10w2CQ6hmy66ZyBqff6Fbew7VLPC5iLcpytjpcfiDma7Mx3Yja4G5rkY3jYB1ZS50NrAkhB001eRja9wF1taoaWGCxQYNFINCCLHqt2F9gMxs5sOiio0GMxMF4u7tiEY3RlItrvfSwuddToS2wtXOchhYE3axDDQjUOB67Ofka9UNHdhIbAg7AaqQCb9NA3S1r3prvKvrssG4K8+s78sHaOAhQp9We15G/AL7DvWe7DS4nlviEleZVco8Dk3KaOJEJOjlWuBYBhYaaGtcuJZ4XMYDSBWyi+UFst19wJt7tfSspxd34U0EsVmVolgmU6BzCoCPfo1ifwHy6Y7ynGNYYz/be4adZFV0N1YAg+oPv2rrVT2V4k+JwsczhQz5rhbgeF2XS5PQVbVys1dVsqFwzZviP7VNqFwzZviP7VEvlNpSlFKUpQQeMcO7xGI87JZ45Ay5bhopFkHmBBF1F7ja9Vj9lEYHNLIWZMRGzeEX708TsbAWGXlIq+ze51qw45ijEiML+KaBNDl0kmRD0Nx4tuu2m9QODcdkllRJI0UTRzSoVctYQSpGQ11Gp5iEW2sRruQ7Yzs8JJWfmuqvJDM8YCWaTDshU3KlgCEjBAP2Ra2t5gwcn/qJNwfLFsJC5XybFLR+thfzeKs3PxPFl8OAY7tjpoQAzKGjTD4s2ew1sURgOpUajeu0HaySRo1TDksYsPNIoLtYYh3QhWVLeHlyNdsobQaakBOl7LxMuQu9suJTQgG2LkEjEG2hUgZf83rpL2fDxYmOSV3bGRmF3silUyMgChVsLZnbW+rHpYDrxHibxzRx5QEk0EjZiDISQI7qCEO1i1gxYAa1V8G45iXGERkiZp4XnkfMy2WMwiwULqxMp9AMtBOxfZqKTEjEkKXAjBzRRv/SYspVnUsh1sSD0FrHWok/Y2N2jYyOREYmUEIbGGczgqSt0LMcrFbZlVR0rnH2tLQxSCNc00ODkAz6BsbLywCbeVSb3tc7AV7i+N4iGXEFxEUw+GjmyqzeZnxCk5iuxEa3B29u9BKl7KxOjRO7tG74h8mg0xYk5i5gL2vK5HUaV0i7PDPzJJnkkvD4yEW64cuyLZVA80khJtrm6AACPi+0MgmMEcaFu9DCAs5At3LvZc2Um+65euhuK68C47JiHtySsZEhV7OLcuQIFYsoBZgS3huBlYHoSAdl0vH9Y1oppMQDZMwaXENOyh7ZlUlijAeZNDua9bszGURM72jiaAHTVXeNydt7xgfiavaUGX4b2feIM8spbLLjJY4xlyr3meRw18oYnltsToXffw20WE8i/CP0pjPI3uNMJ5F+EfpRPbtSlKKUpSgUpSgVyxOHWRSjgFTuP+9j7a60oMpxLg7whmS7ILka6qSHGvqAXGo2CgW0ueHNUk9VJBFrbGRk09mVv8VrZ5wmp/UD0G5IG5FR8kL+IohvrchD7b31qc5PLPFG4HhCqsx2c3UezU39lySbCuPazgIxcBjFg6nMhO2YdD7CP2PSrR8Yo/wD0v7mvVxanqNNNxuNPWk6kl3K1JpWdjsBJBhI4pRldM9xcHd2I1GmxFXVRjjFva49fMv8APur6XFKdiCfQEfzTLqS3dqu9QuGbN8R/apiNcA+utQ+GbN8R/aqzfKbSlKKUpSg5zQq4AZQwBDAMAbMpDK2vUMAQehAr4jwcalWWNAUDKpCgFVcgsoIGgJVSR1Kj0qv7UNKILw5r548+QEty84z5QviPhv5fFa+XW1UOEbGCXD+OZ4CfryYnjYBppOQqq4z2UZVlZtSoRjuxoNRh8Dhy3OSOIs7czmKqks2QoHzAatkZlv6EjrSTg+HYoTBETFpGTGpyC4Nl08IuAdOoFZrA94L4dH5zcyEJItpYhCcspaUuBy3LHlrkJDKQGG5FcezxlRcAgXEkCFI5I3WePlOoYO5crkfUBcjG1grITfxBqxhcPK6zhIndLqsmVWK5SwID7ixLjfQlvbX3huGwxnNHDGh8eqoqn6wqz6gfaZVJ9SovtUfs7Bkhym4+smbUFfNNI2zAHr+O4qyoK+PgeFVXQYaELKLSARIA41NmFvENTvX0ODYcWHIhsqtGPq10R/Mg08p1uNjU6lBDwvCcPEAI4IkCtzBljVbOUKFxYaNkJW+9iRX1h+Gwo7SJFGrvfM6ooZsxubkC5ubE+pqVSgUpSg44zyN7jTCeRfhH6Uxnkb3GmE8i/CP0ont73lNfGumh1Glr/wAH5GgxKXIzLcanUae/0rhLwuFr3QG5LHU7sLE716OGxWK5BlO4uSN81rXta9zb2n1q9k7u3eU+8vzHrb9dK4cQ4rDALyyBbgkDUkgbkKLk/KviThERFgtraaE3sdCLn1GlVXaPgrs/PisWsqspF/CpJ8IvY77G+2mpN7jMbUyuUm5Ho7b4POELyqTaxOHnCm/9+TKPxNXOF4hFJ5JFY+gIv8t6wccSag57g+IBWJuehULZTaxsQLaGvvE4JBtraxsQyFQOguLW9vurpenI4zrZfH6HSvzqLjOJiNlckC91cBgNdrk6AegYVPw3bKb7cKEAakNyxpvbVv1NY/O+m51sfbVcRfKt/Dt9u9tWUa2qr8BGUHC/aJFtr7kWPpa/tvUX/wDqFbzxWsPvgb/Gqg9KlJ2ihAu6SJ6EqGB9PFGWGvtrh1Ohnbt0nVw+vEKXsDh/ESBdDdrsRb26rbT0HsrzvAufFhj1YhCdc1tbfERf3+21pgHSRQyur/CwIHs8P/e9S+UP+ya5fjk6bUMkqWsHw6gix+rPUk6XNiLC9vWpGDAaQFWhOUWIEdiNBexvpr7+lWggHt/M3817yR89TYkU/GmzDm6qfYP0qNwzZviP7VMUWFh0qHwzZviP7V6GL5TaUpVUpSqriuHxbT4ZoJkSFGY4hGTMZFI8IU/ZIN/TpvaxC1pVL2xf/SSqL5pVMaAAks7DRRbqarp+NTCdYQWB7zIr/VEgQDCSyIxIXy8wR6g3JBW+hFBq6ViOH4yaRsK0k84yTNE7ARNHMxiVxlYQrmiJJQGykNnG4Br67UY6cd+jB5o7rM0UQjSRVZYQbSxtGSxZr5SGKsCVK3W5Da14WA366VksTLi2xCqs8iJJiZMOQsUZ5cS4d5RKC6Hx8xAt2utntlvY1DwE80zYeSVPGy4F3YRZCXK4jPc2vYG3hJ8ObpfUN1SsDgeNYuRZMryhWOBKM8aF4+8zukyMFiVA6Iq3Uh8hJux2G7iQhQCxYgAFja7WG5ygC530AFB90pSgUpSg44zyN7jTCeRfhH6Uxnkb3GmE8i/CP0ont2pSlFKUrhjsUIo2kIJyjYalidAo9pNgPfQcsfw2OUeIEH7ymx91+o9huKz3FuCYgW5RV1AIsBlbU31ubMPkPZVXxXjeMkyhJOSWNwsQR2I9Czqwbrqltq4Rz4oaNiJSbX8zXseoCC36e2u2OOWPt5c88MvThjH5bMrx72YZ0KsTYkgKdLWB1U9Om56xykhbJooBYqpFx6+YanbUDbpXWTFyH/fuyDYOEN2va2pOvuHy3EOS9xZhtpY2tvfyXC71vWN72OXeeNp8JB0OfXYoqMRa4vZi1+mwocEn2M/RreFdQdzdrEA9SNwfSqlMFJnHjI10IkZALjQBd3NrC9vT1rqcPLmCG5Hq6jKCQR/vbb3Y2F976VZjh9S5ZfF5DhjzF+wQQbkhWt6Z0AJB1FtQa29fncOAaTlEIGJcC5yhRqT9lRsAT110ttX6GK5dXzHo/p96r2lKVyegqFwzZviP7VNqFwzZviP7US+U2lKUUpSlB4TXmceu9VXajhz4iDlxkAh43IOWzBHDFfEjrsLi6kXA23Gfn7HMYHQKhfu8yQmRgxjmkleRWDLGoQAlbZFGW1htQbOaYKuY3IH3QWP4AamvouB1Gm+tZLEdmZS89inK8bYdbkWbEOkkxcWtfOjlSOkrDTr9P2ZYWflQyN3qaeRG0EqOZuWCcpuycxWAYEAg21saDWFh614XHqPWsWnY98hDLCXEEaRdRC6TSyhUJUEIgaNVYAHwDQVMPZNGmWWSKFvr5pHLKGLRyIwVTceLxcs5TpdQdwKDUlhtXLEYlEVnZgFUXYnoPbWL4Z2SnVsMZmzmKPCAsroCHw6gOMzQmQoWBPhdc3McEC5LdB2OZcPy1jgzthDC/QSTKyshY5SSAc/iIJGY2FBspp1UFifKCxtqbDravMNOJEV18rqGF9NGFxWdw/BZFxEkixRoksRVlzK3i5caKEPLDRiy5SMxXwqQtyxq/wCHwlIo0IsURVIve1lA3sL++woJFKUoOOM8je40wnkX4R+lMZ5G9xphPIvwj9KJ7dqUpRSuc8KupVhcHp7tQfYQbG9dKUGc4j2XBzNExDMLeMk9BbxeawsNDe9Q34Q0a2ySG3osbg+tsozL67DatfStzqVyvRxr864nJlDKwYs1/wCoGvYLrlEm+noPX3V7OfApIIYqW9bKAG0tuLEXB08WwvX6FIgYEEAg7gi4P4VAk4Hh2BHJQBt8oyX9+W161zxvmMfjlPFZLAcTcXWKJTa5BsCbjQtYWFtBrprtfp0wweSTxsuYi1wSVI2vY2GthvmJrTrwCAEkKwJ3tLKL/wDNX2OCwdYw3xln9PvE+gpyw+J+Wfi1UYDOypGhDFOWQbaLlA852vv4RrrpbcaevlEAAAAAGwGlq+qxllyrthhxmilKVlsqFwzZviP7VNqFwzZviP7US+U2lKUUpSlApSlApSlApSlApSlApSlApSlBxxnkb3GqZcU4FgxsKvZUzAg9dKh/RaerfMfxRjKX0gd8k+8ad8k+8f8AFT/otPVvmP4p9Fp6t8x/FE45IHfJPvH/ABTvkn3j/ip/0Wnq3zH8U+i09W+Y/iocckDvkn3j/infJPvGp/0Wnq3zH8U+i09W+Y/iqcclf3x/vGnfJPvGrD6LT1b5j+KfRaerfMfxQ45IHfJPvH/FcH4swOXM3psKtvotPVvmP4p9Fp6t8x/FDjkqjxRhfxNpboOtv5rz6WP3z+U/xVt9Fp6t8x/FPotPVvmP4qHHJVNxVgbFmG32fX8K8PFj98/L/pVt9Fp6t8x/FPotPVvmP4oaqr+lG++dfZ/00qz4QfCfi/YV79Fp6t8x/FSMNhwgsCdTfWqsl33dqUpRspSlApSlApSlApSlApSlApSlApSlApSlApSlApSlApSlApSlApSlApSlApSlApSlApSlB//Z"/>
          <p:cNvSpPr>
            <a:spLocks noChangeAspect="1" noChangeArrowheads="1"/>
          </p:cNvSpPr>
          <p:nvPr/>
        </p:nvSpPr>
        <p:spPr bwMode="auto">
          <a:xfrm>
            <a:off x="3159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pic>
        <p:nvPicPr>
          <p:cNvPr id="57352" name="Picture 8" descr="http://bio3vo.files.wordpress.com/2011/04/analogous-structu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700" y="914400"/>
            <a:ext cx="40259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611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Analogous Structures</a:t>
            </a:r>
            <a:endParaRPr lang="en-US" dirty="0"/>
          </a:p>
        </p:txBody>
      </p:sp>
      <p:sp>
        <p:nvSpPr>
          <p:cNvPr id="3" name="Content Placeholder 2"/>
          <p:cNvSpPr>
            <a:spLocks noGrp="1"/>
          </p:cNvSpPr>
          <p:nvPr>
            <p:ph idx="1"/>
          </p:nvPr>
        </p:nvSpPr>
        <p:spPr/>
        <p:txBody>
          <a:bodyPr/>
          <a:lstStyle/>
          <a:p>
            <a:pPr>
              <a:defRPr/>
            </a:pPr>
            <a:r>
              <a:rPr lang="en-US" dirty="0" smtClean="0"/>
              <a:t>Superficially similar. They perform similar functions, but evolved independently of each other due to similar selective forces acting on a population.</a:t>
            </a:r>
          </a:p>
          <a:p>
            <a:pPr>
              <a:defRPr/>
            </a:pPr>
            <a:r>
              <a:rPr lang="en-US" dirty="0" smtClean="0"/>
              <a:t>Examples?</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55159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pPr>
              <a:defRPr/>
            </a:pPr>
            <a:r>
              <a:rPr lang="en-US" sz="3600" dirty="0" smtClean="0">
                <a:solidFill>
                  <a:schemeClr val="accent4">
                    <a:lumMod val="10000"/>
                  </a:schemeClr>
                </a:solidFill>
              </a:rPr>
              <a:t>Homologous Structures</a:t>
            </a:r>
            <a:br>
              <a:rPr lang="en-US" sz="3600" dirty="0" smtClean="0">
                <a:solidFill>
                  <a:schemeClr val="accent4">
                    <a:lumMod val="10000"/>
                  </a:schemeClr>
                </a:solidFill>
              </a:rPr>
            </a:br>
            <a:r>
              <a:rPr lang="en-US" sz="3600" i="1" dirty="0" smtClean="0">
                <a:solidFill>
                  <a:schemeClr val="accent4">
                    <a:lumMod val="10000"/>
                  </a:schemeClr>
                </a:solidFill>
              </a:rPr>
              <a:t>Evidence of Evolution</a:t>
            </a:r>
            <a:endParaRPr lang="en-US" sz="3600" i="1" dirty="0">
              <a:solidFill>
                <a:schemeClr val="accent4">
                  <a:lumMod val="10000"/>
                </a:schemeClr>
              </a:solidFill>
            </a:endParaRPr>
          </a:p>
        </p:txBody>
      </p:sp>
      <p:sp>
        <p:nvSpPr>
          <p:cNvPr id="3" name="Content Placeholder 2"/>
          <p:cNvSpPr>
            <a:spLocks noGrp="1"/>
          </p:cNvSpPr>
          <p:nvPr>
            <p:ph idx="1"/>
          </p:nvPr>
        </p:nvSpPr>
        <p:spPr>
          <a:xfrm>
            <a:off x="228600" y="990600"/>
            <a:ext cx="8915400" cy="5105400"/>
          </a:xfrm>
        </p:spPr>
        <p:txBody>
          <a:bodyPr>
            <a:normAutofit lnSpcReduction="10000"/>
          </a:bodyPr>
          <a:lstStyle/>
          <a:p>
            <a:pPr>
              <a:defRPr/>
            </a:pPr>
            <a:r>
              <a:rPr lang="en-US" dirty="0" smtClean="0"/>
              <a:t>Anatomically similar structures inherited from a common ancestor. Because there was a common ancestor, the descendants of this animal demonstrate modified body parts that evolved through adaptation to various environments. </a:t>
            </a:r>
          </a:p>
          <a:p>
            <a:pPr>
              <a:defRPr/>
            </a:pPr>
            <a:r>
              <a:rPr lang="en-US" dirty="0" smtClean="0"/>
              <a:t>Some variations in the populations were more favorable and thus allowed the animal to be more successful and spread this modification throughout the population. </a:t>
            </a:r>
          </a:p>
          <a:p>
            <a:pPr marL="0" indent="0" algn="ctr">
              <a:buFont typeface="Wingdings" pitchFamily="2" charset="2"/>
              <a:buNone/>
              <a:defRPr/>
            </a:pPr>
            <a:r>
              <a:rPr lang="en-US" i="1" dirty="0" smtClean="0">
                <a:solidFill>
                  <a:schemeClr val="accent4">
                    <a:lumMod val="10000"/>
                  </a:schemeClr>
                </a:solidFill>
              </a:rPr>
              <a:t>Descent with modification</a:t>
            </a:r>
            <a:r>
              <a:rPr lang="en-US" dirty="0" smtClean="0">
                <a:solidFill>
                  <a:schemeClr val="accent4">
                    <a:lumMod val="10000"/>
                  </a:schemeClr>
                </a:solidFill>
              </a:rPr>
              <a:t>. </a:t>
            </a:r>
            <a:endParaRPr lang="en-US" dirty="0">
              <a:solidFill>
                <a:schemeClr val="accent4">
                  <a:lumMod val="10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pic>
        <p:nvPicPr>
          <p:cNvPr id="100354" name="Picture 2" descr="https://online.science.psu.edu/sites/default/files/biol011/Fig-8-5-Vertebrate-Limb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716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wheel(1)">
                                      <p:cBhvr>
                                        <p:cTn id="7" dur="20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chemeClr val="bg2">
                    <a:lumMod val="60000"/>
                    <a:lumOff val="40000"/>
                  </a:schemeClr>
                </a:solidFill>
                <a:effectLst/>
                <a:latin typeface="Aharoni" panose="02010803020104030203" pitchFamily="2" charset="-79"/>
                <a:cs typeface="Aharoni" panose="02010803020104030203" pitchFamily="2" charset="-79"/>
              </a:rPr>
              <a:t>Convergent vs. Divergent Evolution</a:t>
            </a:r>
            <a:endParaRPr lang="en-US" dirty="0"/>
          </a:p>
        </p:txBody>
      </p:sp>
      <p:sp>
        <p:nvSpPr>
          <p:cNvPr id="3" name="Footer Placeholder 2"/>
          <p:cNvSpPr>
            <a:spLocks noGrp="1"/>
          </p:cNvSpPr>
          <p:nvPr>
            <p:ph type="ftr" sz="quarter" idx="11"/>
          </p:nvPr>
        </p:nvSpPr>
        <p:spPr/>
        <p:txBody>
          <a:bodyPr/>
          <a:lstStyle/>
          <a:p>
            <a:pPr>
              <a:defRPr/>
            </a:pPr>
            <a:endParaRPr lang="en-US" dirty="0"/>
          </a:p>
        </p:txBody>
      </p:sp>
      <p:cxnSp>
        <p:nvCxnSpPr>
          <p:cNvPr id="6" name="Curved Connector 5"/>
          <p:cNvCxnSpPr/>
          <p:nvPr/>
        </p:nvCxnSpPr>
        <p:spPr>
          <a:xfrm flipV="1">
            <a:off x="762000" y="2057400"/>
            <a:ext cx="6858000" cy="838200"/>
          </a:xfrm>
          <a:prstGeom prst="curvedConnector3">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a:off x="914400" y="2895600"/>
            <a:ext cx="6553200" cy="838200"/>
          </a:xfrm>
          <a:prstGeom prst="curvedConnector3">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1177925" y="4114800"/>
            <a:ext cx="5832475" cy="990600"/>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flipV="1">
            <a:off x="1371600" y="5257800"/>
            <a:ext cx="5562600" cy="914400"/>
          </a:xfrm>
          <a:prstGeom prst="curvedConnector3">
            <a:avLst>
              <a:gd name="adj1" fmla="val 47758"/>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968" name="TextBox 33"/>
          <p:cNvSpPr txBox="1">
            <a:spLocks noChangeArrowheads="1"/>
          </p:cNvSpPr>
          <p:nvPr/>
        </p:nvSpPr>
        <p:spPr bwMode="auto">
          <a:xfrm>
            <a:off x="138113" y="257175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600" b="1">
                <a:solidFill>
                  <a:srgbClr val="FF0000"/>
                </a:solidFill>
              </a:rPr>
              <a:t>Original Population </a:t>
            </a:r>
          </a:p>
        </p:txBody>
      </p:sp>
      <p:sp>
        <p:nvSpPr>
          <p:cNvPr id="40969" name="TextBox 33"/>
          <p:cNvSpPr txBox="1">
            <a:spLocks noChangeArrowheads="1"/>
          </p:cNvSpPr>
          <p:nvPr/>
        </p:nvSpPr>
        <p:spPr bwMode="auto">
          <a:xfrm>
            <a:off x="138113" y="379095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600" b="1">
                <a:solidFill>
                  <a:srgbClr val="FF0000"/>
                </a:solidFill>
              </a:rPr>
              <a:t>Original Population </a:t>
            </a:r>
          </a:p>
        </p:txBody>
      </p:sp>
      <p:sp>
        <p:nvSpPr>
          <p:cNvPr id="40970" name="TextBox 33"/>
          <p:cNvSpPr txBox="1">
            <a:spLocks noChangeArrowheads="1"/>
          </p:cNvSpPr>
          <p:nvPr/>
        </p:nvSpPr>
        <p:spPr bwMode="auto">
          <a:xfrm>
            <a:off x="165100" y="5878513"/>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600" b="1">
                <a:solidFill>
                  <a:srgbClr val="FF0000"/>
                </a:solidFill>
              </a:rPr>
              <a:t>Original Population </a:t>
            </a:r>
          </a:p>
        </p:txBody>
      </p:sp>
    </p:spTree>
    <p:extLst>
      <p:ext uri="{BB962C8B-B14F-4D97-AF65-F5344CB8AC3E}">
        <p14:creationId xmlns:p14="http://schemas.microsoft.com/office/powerpoint/2010/main" val="1894096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dirty="0"/>
          </a:p>
        </p:txBody>
      </p:sp>
      <p:pic>
        <p:nvPicPr>
          <p:cNvPr id="41988" name="Picture 2" descr="http://larryfrolich.com/Evolution/ch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5562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331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677400" cy="1371600"/>
          </a:xfrm>
        </p:spPr>
        <p:txBody>
          <a:bodyPr/>
          <a:lstStyle/>
          <a:p>
            <a:pPr>
              <a:defRPr/>
            </a:pPr>
            <a:r>
              <a:rPr lang="en-US" sz="4000" dirty="0" smtClean="0"/>
              <a:t>Mechanisms of Speciation and Evolution</a:t>
            </a:r>
            <a:endParaRPr lang="en-US" sz="4000" dirty="0"/>
          </a:p>
        </p:txBody>
      </p:sp>
      <p:sp>
        <p:nvSpPr>
          <p:cNvPr id="3" name="Content Placeholder 2"/>
          <p:cNvSpPr>
            <a:spLocks noGrp="1"/>
          </p:cNvSpPr>
          <p:nvPr>
            <p:ph idx="1"/>
          </p:nvPr>
        </p:nvSpPr>
        <p:spPr>
          <a:xfrm>
            <a:off x="14288" y="685800"/>
            <a:ext cx="8686800" cy="5105400"/>
          </a:xfrm>
        </p:spPr>
        <p:txBody>
          <a:bodyPr>
            <a:normAutofit/>
          </a:bodyPr>
          <a:lstStyle/>
          <a:p>
            <a:pPr>
              <a:defRPr/>
            </a:pPr>
            <a:r>
              <a:rPr lang="en-US" dirty="0" smtClean="0"/>
              <a:t>The raw material for speciation is variation, which comes from sexual reproduction.</a:t>
            </a:r>
          </a:p>
          <a:p>
            <a:pPr>
              <a:defRPr/>
            </a:pPr>
            <a:r>
              <a:rPr lang="en-US" dirty="0" smtClean="0"/>
              <a:t>Occasionally</a:t>
            </a:r>
            <a:r>
              <a:rPr lang="en-US" dirty="0" smtClean="0"/>
              <a:t>, a mutation can spur evolution. A mutation can be:</a:t>
            </a:r>
          </a:p>
          <a:p>
            <a:pPr lvl="1">
              <a:defRPr/>
            </a:pPr>
            <a:r>
              <a:rPr lang="en-US" dirty="0" smtClean="0"/>
              <a:t>1. Helpful</a:t>
            </a:r>
          </a:p>
          <a:p>
            <a:pPr lvl="1">
              <a:defRPr/>
            </a:pPr>
            <a:r>
              <a:rPr lang="en-US" dirty="0" smtClean="0"/>
              <a:t>2. Harmful</a:t>
            </a:r>
          </a:p>
          <a:p>
            <a:pPr lvl="1">
              <a:defRPr/>
            </a:pPr>
            <a:r>
              <a:rPr lang="en-US" dirty="0" smtClean="0"/>
              <a:t>3. Neutral</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87271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219200" y="990600"/>
            <a:ext cx="0" cy="46482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219200" y="5638800"/>
            <a:ext cx="74787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7652" name="TextBox 8"/>
          <p:cNvSpPr txBox="1">
            <a:spLocks noChangeArrowheads="1"/>
          </p:cNvSpPr>
          <p:nvPr/>
        </p:nvSpPr>
        <p:spPr bwMode="auto">
          <a:xfrm>
            <a:off x="1981200" y="411163"/>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u="sng">
                <a:solidFill>
                  <a:schemeClr val="bg1"/>
                </a:solidFill>
              </a:rPr>
              <a:t>GRASSHOPPER FEMUR LENGTH TOTAL DATA</a:t>
            </a:r>
          </a:p>
        </p:txBody>
      </p:sp>
      <p:sp>
        <p:nvSpPr>
          <p:cNvPr id="27653" name="TextBox 9"/>
          <p:cNvSpPr txBox="1">
            <a:spLocks noChangeArrowheads="1"/>
          </p:cNvSpPr>
          <p:nvPr/>
        </p:nvSpPr>
        <p:spPr bwMode="auto">
          <a:xfrm>
            <a:off x="284163" y="1538288"/>
            <a:ext cx="2286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b="1">
                <a:solidFill>
                  <a:schemeClr val="bg1"/>
                </a:solidFill>
              </a:rPr>
              <a:t>#</a:t>
            </a:r>
          </a:p>
          <a:p>
            <a:pPr eaLnBrk="1" hangingPunct="1">
              <a:spcBef>
                <a:spcPct val="0"/>
              </a:spcBef>
              <a:buClrTx/>
              <a:buSzTx/>
              <a:buFontTx/>
              <a:buNone/>
            </a:pPr>
            <a:endParaRPr lang="en-US" altLang="en-US" sz="1800" b="1">
              <a:solidFill>
                <a:schemeClr val="bg1"/>
              </a:solidFill>
            </a:endParaRPr>
          </a:p>
          <a:p>
            <a:pPr eaLnBrk="1" hangingPunct="1">
              <a:spcBef>
                <a:spcPct val="0"/>
              </a:spcBef>
              <a:buClrTx/>
              <a:buSzTx/>
              <a:buFontTx/>
              <a:buNone/>
            </a:pPr>
            <a:r>
              <a:rPr lang="en-US" altLang="en-US" sz="1800" b="1">
                <a:solidFill>
                  <a:schemeClr val="bg1"/>
                </a:solidFill>
              </a:rPr>
              <a:t>OF</a:t>
            </a:r>
          </a:p>
          <a:p>
            <a:pPr eaLnBrk="1" hangingPunct="1">
              <a:spcBef>
                <a:spcPct val="0"/>
              </a:spcBef>
              <a:buClrTx/>
              <a:buSzTx/>
              <a:buFontTx/>
              <a:buNone/>
            </a:pPr>
            <a:endParaRPr lang="en-US" altLang="en-US" sz="1800" b="1">
              <a:solidFill>
                <a:schemeClr val="bg1"/>
              </a:solidFill>
            </a:endParaRPr>
          </a:p>
          <a:p>
            <a:pPr eaLnBrk="1" hangingPunct="1">
              <a:spcBef>
                <a:spcPct val="0"/>
              </a:spcBef>
              <a:buClrTx/>
              <a:buSzTx/>
              <a:buFontTx/>
              <a:buNone/>
            </a:pPr>
            <a:r>
              <a:rPr lang="en-US" altLang="en-US" sz="1800" b="1">
                <a:solidFill>
                  <a:schemeClr val="bg1"/>
                </a:solidFill>
              </a:rPr>
              <a:t>H</a:t>
            </a:r>
          </a:p>
          <a:p>
            <a:pPr eaLnBrk="1" hangingPunct="1">
              <a:spcBef>
                <a:spcPct val="0"/>
              </a:spcBef>
              <a:buClrTx/>
              <a:buSzTx/>
              <a:buFontTx/>
              <a:buNone/>
            </a:pPr>
            <a:r>
              <a:rPr lang="en-US" altLang="en-US" sz="1800" b="1">
                <a:solidFill>
                  <a:schemeClr val="bg1"/>
                </a:solidFill>
              </a:rPr>
              <a:t>O</a:t>
            </a:r>
          </a:p>
          <a:p>
            <a:pPr eaLnBrk="1" hangingPunct="1">
              <a:spcBef>
                <a:spcPct val="0"/>
              </a:spcBef>
              <a:buClrTx/>
              <a:buSzTx/>
              <a:buFontTx/>
              <a:buNone/>
            </a:pPr>
            <a:r>
              <a:rPr lang="en-US" altLang="en-US" sz="1800" b="1">
                <a:solidFill>
                  <a:schemeClr val="bg1"/>
                </a:solidFill>
              </a:rPr>
              <a:t>P</a:t>
            </a:r>
          </a:p>
          <a:p>
            <a:pPr eaLnBrk="1" hangingPunct="1">
              <a:spcBef>
                <a:spcPct val="0"/>
              </a:spcBef>
              <a:buClrTx/>
              <a:buSzTx/>
              <a:buFontTx/>
              <a:buNone/>
            </a:pPr>
            <a:r>
              <a:rPr lang="en-US" altLang="en-US" sz="1800" b="1">
                <a:solidFill>
                  <a:schemeClr val="bg1"/>
                </a:solidFill>
              </a:rPr>
              <a:t>P</a:t>
            </a:r>
          </a:p>
          <a:p>
            <a:pPr eaLnBrk="1" hangingPunct="1">
              <a:spcBef>
                <a:spcPct val="0"/>
              </a:spcBef>
              <a:buClrTx/>
              <a:buSzTx/>
              <a:buFontTx/>
              <a:buNone/>
            </a:pPr>
            <a:r>
              <a:rPr lang="en-US" altLang="en-US" sz="1800" b="1">
                <a:solidFill>
                  <a:schemeClr val="bg1"/>
                </a:solidFill>
              </a:rPr>
              <a:t>E</a:t>
            </a:r>
          </a:p>
          <a:p>
            <a:pPr eaLnBrk="1" hangingPunct="1">
              <a:spcBef>
                <a:spcPct val="0"/>
              </a:spcBef>
              <a:buClrTx/>
              <a:buSzTx/>
              <a:buFontTx/>
              <a:buNone/>
            </a:pPr>
            <a:r>
              <a:rPr lang="en-US" altLang="en-US" sz="1800" b="1">
                <a:solidFill>
                  <a:schemeClr val="bg1"/>
                </a:solidFill>
              </a:rPr>
              <a:t>R</a:t>
            </a:r>
          </a:p>
          <a:p>
            <a:pPr eaLnBrk="1" hangingPunct="1">
              <a:spcBef>
                <a:spcPct val="0"/>
              </a:spcBef>
              <a:buClrTx/>
              <a:buSzTx/>
              <a:buFontTx/>
              <a:buNone/>
            </a:pPr>
            <a:r>
              <a:rPr lang="en-US" altLang="en-US" sz="1800" b="1">
                <a:solidFill>
                  <a:schemeClr val="bg1"/>
                </a:solidFill>
              </a:rPr>
              <a:t>S</a:t>
            </a:r>
          </a:p>
          <a:p>
            <a:pPr eaLnBrk="1" hangingPunct="1">
              <a:spcBef>
                <a:spcPct val="0"/>
              </a:spcBef>
              <a:buClrTx/>
              <a:buSzTx/>
              <a:buFontTx/>
              <a:buNone/>
            </a:pPr>
            <a:endParaRPr lang="en-US" altLang="en-US" sz="1800" b="1"/>
          </a:p>
        </p:txBody>
      </p:sp>
      <p:sp>
        <p:nvSpPr>
          <p:cNvPr id="27654" name="TextBox 10"/>
          <p:cNvSpPr txBox="1">
            <a:spLocks noChangeArrowheads="1"/>
          </p:cNvSpPr>
          <p:nvPr/>
        </p:nvSpPr>
        <p:spPr bwMode="auto">
          <a:xfrm>
            <a:off x="3070225" y="5953125"/>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a:solidFill>
                  <a:schemeClr val="bg1"/>
                </a:solidFill>
              </a:rPr>
              <a:t>FEMUR LENGTH (mm)</a:t>
            </a:r>
          </a:p>
        </p:txBody>
      </p:sp>
      <p:sp>
        <p:nvSpPr>
          <p:cNvPr id="27655" name="TextBox 2"/>
          <p:cNvSpPr txBox="1">
            <a:spLocks noChangeArrowheads="1"/>
          </p:cNvSpPr>
          <p:nvPr/>
        </p:nvSpPr>
        <p:spPr bwMode="auto">
          <a:xfrm>
            <a:off x="838200" y="5454650"/>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0</a:t>
            </a:r>
          </a:p>
        </p:txBody>
      </p:sp>
      <p:sp>
        <p:nvSpPr>
          <p:cNvPr id="27656" name="TextBox 8"/>
          <p:cNvSpPr txBox="1">
            <a:spLocks noChangeArrowheads="1"/>
          </p:cNvSpPr>
          <p:nvPr/>
        </p:nvSpPr>
        <p:spPr bwMode="auto">
          <a:xfrm>
            <a:off x="654050" y="1011238"/>
            <a:ext cx="706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100</a:t>
            </a:r>
          </a:p>
        </p:txBody>
      </p:sp>
      <p:sp>
        <p:nvSpPr>
          <p:cNvPr id="27657" name="TextBox 9"/>
          <p:cNvSpPr txBox="1">
            <a:spLocks noChangeArrowheads="1"/>
          </p:cNvSpPr>
          <p:nvPr/>
        </p:nvSpPr>
        <p:spPr bwMode="auto">
          <a:xfrm>
            <a:off x="1165225" y="56721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10</a:t>
            </a:r>
          </a:p>
        </p:txBody>
      </p:sp>
      <p:sp>
        <p:nvSpPr>
          <p:cNvPr id="27658" name="TextBox 10"/>
          <p:cNvSpPr txBox="1">
            <a:spLocks noChangeArrowheads="1"/>
          </p:cNvSpPr>
          <p:nvPr/>
        </p:nvSpPr>
        <p:spPr bwMode="auto">
          <a:xfrm>
            <a:off x="8469313" y="564991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50</a:t>
            </a:r>
          </a:p>
        </p:txBody>
      </p:sp>
      <p:sp>
        <p:nvSpPr>
          <p:cNvPr id="27659" name="TextBox 11"/>
          <p:cNvSpPr txBox="1">
            <a:spLocks noChangeArrowheads="1"/>
          </p:cNvSpPr>
          <p:nvPr/>
        </p:nvSpPr>
        <p:spPr bwMode="auto">
          <a:xfrm>
            <a:off x="1981200" y="564991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20</a:t>
            </a:r>
          </a:p>
        </p:txBody>
      </p:sp>
      <p:sp>
        <p:nvSpPr>
          <p:cNvPr id="27660" name="TextBox 12"/>
          <p:cNvSpPr txBox="1">
            <a:spLocks noChangeArrowheads="1"/>
          </p:cNvSpPr>
          <p:nvPr/>
        </p:nvSpPr>
        <p:spPr bwMode="auto">
          <a:xfrm>
            <a:off x="2841625" y="56530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25</a:t>
            </a:r>
          </a:p>
        </p:txBody>
      </p:sp>
      <p:sp>
        <p:nvSpPr>
          <p:cNvPr id="27661" name="TextBox 13"/>
          <p:cNvSpPr txBox="1">
            <a:spLocks noChangeArrowheads="1"/>
          </p:cNvSpPr>
          <p:nvPr/>
        </p:nvSpPr>
        <p:spPr bwMode="auto">
          <a:xfrm>
            <a:off x="3657600" y="5638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30</a:t>
            </a:r>
          </a:p>
        </p:txBody>
      </p:sp>
      <p:sp>
        <p:nvSpPr>
          <p:cNvPr id="27662" name="TextBox 14"/>
          <p:cNvSpPr txBox="1">
            <a:spLocks noChangeArrowheads="1"/>
          </p:cNvSpPr>
          <p:nvPr/>
        </p:nvSpPr>
        <p:spPr bwMode="auto">
          <a:xfrm>
            <a:off x="4610100" y="5651500"/>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35</a:t>
            </a:r>
          </a:p>
        </p:txBody>
      </p:sp>
      <p:sp>
        <p:nvSpPr>
          <p:cNvPr id="27663" name="TextBox 15"/>
          <p:cNvSpPr txBox="1">
            <a:spLocks noChangeArrowheads="1"/>
          </p:cNvSpPr>
          <p:nvPr/>
        </p:nvSpPr>
        <p:spPr bwMode="auto">
          <a:xfrm>
            <a:off x="5715000" y="56721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40</a:t>
            </a:r>
          </a:p>
        </p:txBody>
      </p:sp>
      <p:sp>
        <p:nvSpPr>
          <p:cNvPr id="27664" name="TextBox 16"/>
          <p:cNvSpPr txBox="1">
            <a:spLocks noChangeArrowheads="1"/>
          </p:cNvSpPr>
          <p:nvPr/>
        </p:nvSpPr>
        <p:spPr bwMode="auto">
          <a:xfrm>
            <a:off x="7200900" y="56721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45</a:t>
            </a:r>
          </a:p>
        </p:txBody>
      </p:sp>
    </p:spTree>
    <p:extLst>
      <p:ext uri="{BB962C8B-B14F-4D97-AF65-F5344CB8AC3E}">
        <p14:creationId xmlns:p14="http://schemas.microsoft.com/office/powerpoint/2010/main" val="3351366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371600"/>
          </a:xfrm>
        </p:spPr>
        <p:txBody>
          <a:bodyPr>
            <a:normAutofit fontScale="90000"/>
          </a:bodyPr>
          <a:lstStyle/>
          <a:p>
            <a:pPr>
              <a:defRPr/>
            </a:pPr>
            <a:r>
              <a:rPr lang="en-US" dirty="0" smtClean="0"/>
              <a:t>Evidence of </a:t>
            </a:r>
            <a:br>
              <a:rPr lang="en-US" dirty="0" smtClean="0"/>
            </a:br>
            <a:r>
              <a:rPr lang="en-US" dirty="0" smtClean="0"/>
              <a:t>Evolution</a:t>
            </a:r>
            <a:endParaRPr lang="en-US" dirty="0"/>
          </a:p>
        </p:txBody>
      </p:sp>
      <p:sp>
        <p:nvSpPr>
          <p:cNvPr id="3" name="Content Placeholder 2"/>
          <p:cNvSpPr>
            <a:spLocks noGrp="1"/>
          </p:cNvSpPr>
          <p:nvPr>
            <p:ph idx="1"/>
          </p:nvPr>
        </p:nvSpPr>
        <p:spPr/>
        <p:txBody>
          <a:bodyPr/>
          <a:lstStyle/>
          <a:p>
            <a:pPr>
              <a:defRPr/>
            </a:pPr>
            <a:r>
              <a:rPr lang="en-US" dirty="0" smtClean="0"/>
              <a:t>Fossils</a:t>
            </a:r>
          </a:p>
          <a:p>
            <a:pPr lvl="1">
              <a:defRPr/>
            </a:pPr>
            <a:r>
              <a:rPr lang="en-US" dirty="0" smtClean="0"/>
              <a:t>Bones, casts, footprints, amber, ice</a:t>
            </a:r>
          </a:p>
          <a:p>
            <a:pPr>
              <a:defRPr/>
            </a:pPr>
            <a:r>
              <a:rPr lang="en-US" dirty="0" smtClean="0"/>
              <a:t>Homologous structures</a:t>
            </a:r>
          </a:p>
          <a:p>
            <a:pPr>
              <a:defRPr/>
            </a:pPr>
            <a:r>
              <a:rPr lang="en-US" dirty="0" smtClean="0"/>
              <a:t>Comparative embryology</a:t>
            </a:r>
          </a:p>
          <a:p>
            <a:pPr>
              <a:defRPr/>
            </a:pPr>
            <a:r>
              <a:rPr lang="en-US" dirty="0" smtClean="0"/>
              <a:t>Vestigial structures</a:t>
            </a:r>
          </a:p>
          <a:p>
            <a:pPr>
              <a:defRPr/>
            </a:pPr>
            <a:r>
              <a:rPr lang="en-US" dirty="0" smtClean="0"/>
              <a:t>Biochemical (DNA and amino acids)</a:t>
            </a:r>
          </a:p>
        </p:txBody>
      </p:sp>
      <p:sp>
        <p:nvSpPr>
          <p:cNvPr id="4" name="Footer Placeholder 3"/>
          <p:cNvSpPr>
            <a:spLocks noGrp="1"/>
          </p:cNvSpPr>
          <p:nvPr>
            <p:ph type="ftr" sz="quarter" idx="11"/>
          </p:nvPr>
        </p:nvSpPr>
        <p:spPr/>
        <p:txBody>
          <a:bodyPr/>
          <a:lstStyle/>
          <a:p>
            <a:pPr>
              <a:defRPr/>
            </a:pPr>
            <a:endParaRPr lang="en-US" dirty="0"/>
          </a:p>
        </p:txBody>
      </p:sp>
      <p:pic>
        <p:nvPicPr>
          <p:cNvPr id="86021" name="Picture 6"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75" y="33338"/>
            <a:ext cx="3743325"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45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pic>
        <p:nvPicPr>
          <p:cNvPr id="70661" name="Picture 6" descr="http://www.abc.net.au/news/image/4837664-3x2-940x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7599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4" name="Picture 2" descr="http://www.oldearth.org/curriculum/history/Priscacara-lio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990600"/>
            <a:ext cx="57340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8" descr="http://i.dailymail.co.uk/i/pix/2012/04/04/article-2124991-12775A2A000005DC-298_634x3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2286000"/>
            <a:ext cx="60388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2" descr="http://www.fossilmuseum.net/Fossil_Galleries/Insect_Galleries_by_Order/Phasmida_fossil_insect_gallery/Phasmida_fossil_in_amber/PF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2762250"/>
            <a:ext cx="4368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08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1000"/>
                                        <p:tgtEl>
                                          <p:spTgt spid="115714"/>
                                        </p:tgtEl>
                                      </p:cBhvr>
                                    </p:animEffect>
                                    <p:anim calcmode="lin" valueType="num">
                                      <p:cBhvr>
                                        <p:cTn id="8" dur="1000" fill="hold"/>
                                        <p:tgtEl>
                                          <p:spTgt spid="115714"/>
                                        </p:tgtEl>
                                        <p:attrNameLst>
                                          <p:attrName>ppt_x</p:attrName>
                                        </p:attrNameLst>
                                      </p:cBhvr>
                                      <p:tavLst>
                                        <p:tav tm="0">
                                          <p:val>
                                            <p:strVal val="#ppt_x"/>
                                          </p:val>
                                        </p:tav>
                                        <p:tav tm="100000">
                                          <p:val>
                                            <p:strVal val="#ppt_x"/>
                                          </p:val>
                                        </p:tav>
                                      </p:tavLst>
                                    </p:anim>
                                    <p:anim calcmode="lin" valueType="num">
                                      <p:cBhvr>
                                        <p:cTn id="9" dur="1000" fill="hold"/>
                                        <p:tgtEl>
                                          <p:spTgt spid="1157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70661"/>
                                        </p:tgtEl>
                                        <p:attrNameLst>
                                          <p:attrName>style.visibility</p:attrName>
                                        </p:attrNameLst>
                                      </p:cBhvr>
                                      <p:to>
                                        <p:strVal val="visible"/>
                                      </p:to>
                                    </p:set>
                                    <p:animEffect transition="in" filter="circle(in)">
                                      <p:cBhvr>
                                        <p:cTn id="14" dur="2000"/>
                                        <p:tgtEl>
                                          <p:spTgt spid="706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70663"/>
                                        </p:tgtEl>
                                        <p:attrNameLst>
                                          <p:attrName>style.visibility</p:attrName>
                                        </p:attrNameLst>
                                      </p:cBhvr>
                                      <p:to>
                                        <p:strVal val="visible"/>
                                      </p:to>
                                    </p:set>
                                    <p:animEffect transition="in" filter="circle(in)">
                                      <p:cBhvr>
                                        <p:cTn id="19" dur="2000"/>
                                        <p:tgtEl>
                                          <p:spTgt spid="7066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70664"/>
                                        </p:tgtEl>
                                        <p:attrNameLst>
                                          <p:attrName>style.visibility</p:attrName>
                                        </p:attrNameLst>
                                      </p:cBhvr>
                                      <p:to>
                                        <p:strVal val="visible"/>
                                      </p:to>
                                    </p:set>
                                    <p:animEffect transition="in" filter="fade">
                                      <p:cBhvr>
                                        <p:cTn id="24" dur="1000"/>
                                        <p:tgtEl>
                                          <p:spTgt spid="70664"/>
                                        </p:tgtEl>
                                      </p:cBhvr>
                                    </p:animEffect>
                                    <p:anim calcmode="lin" valueType="num">
                                      <p:cBhvr>
                                        <p:cTn id="25" dur="1000" fill="hold"/>
                                        <p:tgtEl>
                                          <p:spTgt spid="70664"/>
                                        </p:tgtEl>
                                        <p:attrNameLst>
                                          <p:attrName>ppt_x</p:attrName>
                                        </p:attrNameLst>
                                      </p:cBhvr>
                                      <p:tavLst>
                                        <p:tav tm="0">
                                          <p:val>
                                            <p:strVal val="#ppt_x"/>
                                          </p:val>
                                        </p:tav>
                                        <p:tav tm="100000">
                                          <p:val>
                                            <p:strVal val="#ppt_x"/>
                                          </p:val>
                                        </p:tav>
                                      </p:tavLst>
                                    </p:anim>
                                    <p:anim calcmode="lin" valueType="num">
                                      <p:cBhvr>
                                        <p:cTn id="26"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www.ukfossils.co.uk/guides/stratigraphy/Pic%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0"/>
            <a:ext cx="8861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381000"/>
          </a:xfrm>
        </p:spPr>
        <p:txBody>
          <a:bodyPr>
            <a:normAutofit fontScale="90000"/>
          </a:bodyPr>
          <a:lstStyle/>
          <a:p>
            <a:pPr algn="l">
              <a:defRPr/>
            </a:pPr>
            <a:r>
              <a:rPr lang="en-US" dirty="0" smtClean="0">
                <a:solidFill>
                  <a:schemeClr val="bg2">
                    <a:lumMod val="50000"/>
                  </a:schemeClr>
                </a:solidFill>
              </a:rPr>
              <a:t>Fossils</a:t>
            </a:r>
            <a:endParaRPr lang="en-US" dirty="0">
              <a:solidFill>
                <a:schemeClr val="bg2">
                  <a:lumMod val="50000"/>
                </a:schemeClr>
              </a:solidFill>
            </a:endParaRPr>
          </a:p>
        </p:txBody>
      </p:sp>
      <p:sp>
        <p:nvSpPr>
          <p:cNvPr id="4" name="Content Placeholder 3"/>
          <p:cNvSpPr>
            <a:spLocks noGrp="1"/>
          </p:cNvSpPr>
          <p:nvPr>
            <p:ph idx="1"/>
          </p:nvPr>
        </p:nvSpPr>
        <p:spPr>
          <a:xfrm>
            <a:off x="304800" y="3657600"/>
            <a:ext cx="8229600" cy="4114800"/>
          </a:xfrm>
        </p:spPr>
        <p:txBody>
          <a:bodyPr/>
          <a:lstStyle/>
          <a:p>
            <a:pPr>
              <a:defRPr/>
            </a:pPr>
            <a:r>
              <a:rPr lang="en-US" b="1" dirty="0" smtClean="0"/>
              <a:t>Fossils are often found in sedimentary rock, which is formed from layers of silt and sand covering dead organisms. </a:t>
            </a:r>
          </a:p>
          <a:p>
            <a:pPr>
              <a:defRPr/>
            </a:pPr>
            <a:r>
              <a:rPr lang="en-US" b="1" dirty="0" smtClean="0"/>
              <a:t>The oldest are found on the lowest </a:t>
            </a:r>
          </a:p>
          <a:p>
            <a:pPr>
              <a:buFont typeface="Wingdings" pitchFamily="2" charset="2"/>
              <a:buNone/>
              <a:defRPr/>
            </a:pPr>
            <a:r>
              <a:rPr lang="en-US" b="1" dirty="0" smtClean="0"/>
              <a:t>layers, youngest in the upper layers</a:t>
            </a:r>
            <a:endParaRPr lang="en-US" b="1"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897533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88067"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81000"/>
            <a:ext cx="8377238" cy="5578475"/>
          </a:xfrm>
        </p:spPr>
      </p:pic>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705757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8909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228600"/>
            <a:ext cx="4187825" cy="6492875"/>
          </a:xfrm>
        </p:spPr>
      </p:pic>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133290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pic>
        <p:nvPicPr>
          <p:cNvPr id="901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6400800"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0516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TEST ON TUES. 3/30</a:t>
            </a:r>
            <a:endParaRPr lang="en-US"/>
          </a:p>
        </p:txBody>
      </p:sp>
      <p:pic>
        <p:nvPicPr>
          <p:cNvPr id="92165" name="Picture 2" descr="La Brea Tar Pits, Los Ang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Box 4"/>
          <p:cNvSpPr txBox="1">
            <a:spLocks noChangeArrowheads="1"/>
          </p:cNvSpPr>
          <p:nvPr/>
        </p:nvSpPr>
        <p:spPr bwMode="auto">
          <a:xfrm>
            <a:off x="762000" y="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400" b="1"/>
              <a:t>LA BREA TAR PITS - CALIFORNIA</a:t>
            </a:r>
          </a:p>
        </p:txBody>
      </p:sp>
    </p:spTree>
    <p:extLst>
      <p:ext uri="{BB962C8B-B14F-4D97-AF65-F5344CB8AC3E}">
        <p14:creationId xmlns:p14="http://schemas.microsoft.com/office/powerpoint/2010/main" val="883672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Fossils, cont…</a:t>
            </a:r>
            <a:endParaRPr lang="en-US" dirty="0"/>
          </a:p>
        </p:txBody>
      </p:sp>
      <p:pic>
        <p:nvPicPr>
          <p:cNvPr id="93187" name="Picture 2" descr="http://www.fossilmuseum.net/Fossil_Galleries/Insect_Galleries_by_Order/Phasmida_fossil_insect_gallery/Phasmida_fossil_in_amber/P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dirty="0"/>
              <a:t>TEST ON THURS. APRIL 4</a:t>
            </a:r>
            <a:r>
              <a:rPr lang="en-US" baseline="30000" dirty="0"/>
              <a:t>TH</a:t>
            </a:r>
            <a:r>
              <a:rPr lang="en-US" dirty="0"/>
              <a:t> </a:t>
            </a:r>
            <a:endParaRPr lang="en-US" dirty="0" smtClean="0"/>
          </a:p>
        </p:txBody>
      </p:sp>
    </p:spTree>
    <p:extLst>
      <p:ext uri="{BB962C8B-B14F-4D97-AF65-F5344CB8AC3E}">
        <p14:creationId xmlns:p14="http://schemas.microsoft.com/office/powerpoint/2010/main" val="2581210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Homologous Structures</a:t>
            </a:r>
            <a:endParaRPr lang="en-US" dirty="0"/>
          </a:p>
        </p:txBody>
      </p:sp>
      <p:pic>
        <p:nvPicPr>
          <p:cNvPr id="63491" name="Picture 4" descr="http://taggart.glg.msu.edu/isb200/HOMO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4953000" cy="411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0910791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lnSpcReduction="10000"/>
          </a:bodyPr>
          <a:lstStyle/>
          <a:p>
            <a:r>
              <a:rPr lang="en-US" dirty="0" smtClean="0"/>
              <a:t>Calf</a:t>
            </a:r>
          </a:p>
          <a:p>
            <a:r>
              <a:rPr lang="en-US" dirty="0" smtClean="0"/>
              <a:t>Human</a:t>
            </a:r>
          </a:p>
          <a:p>
            <a:r>
              <a:rPr lang="en-US" dirty="0" smtClean="0"/>
              <a:t>Fish</a:t>
            </a:r>
          </a:p>
          <a:p>
            <a:r>
              <a:rPr lang="en-US" dirty="0" smtClean="0"/>
              <a:t>Tortoise</a:t>
            </a:r>
          </a:p>
          <a:p>
            <a:r>
              <a:rPr lang="en-US" dirty="0" smtClean="0"/>
              <a:t>Salamander</a:t>
            </a:r>
          </a:p>
          <a:p>
            <a:r>
              <a:rPr lang="en-US" dirty="0" smtClean="0"/>
              <a:t>Chicken</a:t>
            </a:r>
          </a:p>
          <a:p>
            <a:r>
              <a:rPr lang="en-US" dirty="0" smtClean="0"/>
              <a:t>Rabbit</a:t>
            </a:r>
          </a:p>
          <a:p>
            <a:r>
              <a:rPr lang="en-US" dirty="0" smtClean="0"/>
              <a:t>hog</a:t>
            </a:r>
          </a:p>
          <a:p>
            <a:endParaRPr lang="en-US" dirty="0"/>
          </a:p>
        </p:txBody>
      </p:sp>
    </p:spTree>
    <p:extLst>
      <p:ext uri="{BB962C8B-B14F-4D97-AF65-F5344CB8AC3E}">
        <p14:creationId xmlns:p14="http://schemas.microsoft.com/office/powerpoint/2010/main" val="3677661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Bell Curve</a:t>
            </a:r>
            <a:endParaRPr lang="en-US" dirty="0"/>
          </a:p>
        </p:txBody>
      </p:sp>
      <p:pic>
        <p:nvPicPr>
          <p:cNvPr id="31747" name="Picture 2" descr="http://www.discovernetwork.com/knowledgecenter/smallbusinesstoolkit/graphics/guidebook/b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48275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832053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comparativeanatomy-091126195652-phpapp02/95/comparative-anatomy-28-728.jpg?cb=1259265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281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66800" y="2514600"/>
            <a:ext cx="76200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8439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comparativeanatomy-091126195652-phpapp02/95/comparative-anatomy-28-728.jpg?cb=1259265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281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66800" y="4343400"/>
            <a:ext cx="7620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772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comparativeanatomy-091126195652-phpapp02/95/comparative-anatomy-28-728.jpg?cb=1259265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281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66800" y="6248400"/>
            <a:ext cx="7620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772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comparativeanatomy-091126195652-phpapp02/95/comparative-anatomy-28-728.jpg?cb=1259265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281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5564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800" b="1" u="sng" dirty="0" smtClean="0"/>
              <a:t>Vestigial Structures</a:t>
            </a:r>
            <a:endParaRPr lang="en-US" sz="4800" b="1" u="sng" dirty="0"/>
          </a:p>
        </p:txBody>
      </p:sp>
      <p:pic>
        <p:nvPicPr>
          <p:cNvPr id="67587" name="Picture 4" descr="http://www.zoology.ubc.ca/~bio336/Bio336/Lectures/Lecture5/wh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828800"/>
            <a:ext cx="544570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1295400" y="5181600"/>
            <a:ext cx="6781800" cy="1539875"/>
          </a:xfrm>
        </p:spPr>
        <p:txBody>
          <a:bodyPr/>
          <a:lstStyle/>
          <a:p>
            <a:pPr>
              <a:defRPr/>
            </a:pPr>
            <a:r>
              <a:rPr lang="en-US" sz="1600" u="sng" dirty="0" smtClean="0">
                <a:effectLst/>
                <a:hlinkClick r:id="rId4"/>
              </a:rPr>
              <a:t>http</a:t>
            </a:r>
            <a:r>
              <a:rPr lang="en-US" sz="1600" u="sng" dirty="0">
                <a:effectLst/>
                <a:hlinkClick r:id="rId4"/>
              </a:rPr>
              <a:t>://www.sciencealert.com/watch-proof-of-evolution-that-you-can-find-on-your-own-body</a:t>
            </a:r>
            <a:endParaRPr lang="en-US" sz="1600" dirty="0"/>
          </a:p>
        </p:txBody>
      </p:sp>
    </p:spTree>
    <p:extLst>
      <p:ext uri="{BB962C8B-B14F-4D97-AF65-F5344CB8AC3E}">
        <p14:creationId xmlns:p14="http://schemas.microsoft.com/office/powerpoint/2010/main" val="746509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descr="http://library.thinkquest.org/07aug/00775/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143000"/>
          </a:xfrm>
        </p:spPr>
        <p:txBody>
          <a:bodyPr>
            <a:normAutofit/>
          </a:bodyPr>
          <a:lstStyle/>
          <a:p>
            <a:pPr>
              <a:defRPr/>
            </a:pPr>
            <a:r>
              <a:rPr lang="en-US" sz="4800" b="1" u="sng" dirty="0" smtClean="0">
                <a:solidFill>
                  <a:schemeClr val="bg1"/>
                </a:solidFill>
              </a:rPr>
              <a:t>Biochemical/DNA Evidence</a:t>
            </a:r>
            <a:endParaRPr lang="en-US" sz="4800" b="1" u="sng" dirty="0">
              <a:solidFill>
                <a:schemeClr val="bg1"/>
              </a:solidFill>
            </a:endParaRPr>
          </a:p>
        </p:txBody>
      </p:sp>
      <p:sp>
        <p:nvSpPr>
          <p:cNvPr id="5" name="Content Placeholder 4"/>
          <p:cNvSpPr>
            <a:spLocks noGrp="1"/>
          </p:cNvSpPr>
          <p:nvPr>
            <p:ph idx="1"/>
          </p:nvPr>
        </p:nvSpPr>
        <p:spPr>
          <a:xfrm>
            <a:off x="304800" y="1447800"/>
            <a:ext cx="8229600" cy="4572000"/>
          </a:xfrm>
        </p:spPr>
        <p:txBody>
          <a:bodyPr>
            <a:normAutofit/>
          </a:bodyPr>
          <a:lstStyle/>
          <a:p>
            <a:pPr>
              <a:defRPr/>
            </a:pPr>
            <a:r>
              <a:rPr lang="en-US" sz="4000" b="1" dirty="0" smtClean="0">
                <a:solidFill>
                  <a:schemeClr val="bg1"/>
                </a:solidFill>
              </a:rPr>
              <a:t>The closer the DNA sequences of 2 organisms are, the more closely related they are.</a:t>
            </a:r>
          </a:p>
          <a:p>
            <a:pPr lvl="1">
              <a:defRPr/>
            </a:pPr>
            <a:r>
              <a:rPr lang="en-US" sz="4000" b="1" dirty="0" smtClean="0">
                <a:solidFill>
                  <a:schemeClr val="bg1"/>
                </a:solidFill>
              </a:rPr>
              <a:t>Ex. Humans and chimps have DNA that is 99% identical</a:t>
            </a:r>
            <a:endParaRPr lang="en-US" sz="4000" b="1" dirty="0">
              <a:solidFill>
                <a:schemeClr val="bg1"/>
              </a:solidFill>
            </a:endParaRPr>
          </a:p>
        </p:txBody>
      </p:sp>
      <p:sp>
        <p:nvSpPr>
          <p:cNvPr id="6" name="Footer Placeholder 5"/>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9805724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normAutofit/>
          </a:bodyPr>
          <a:lstStyle/>
          <a:p>
            <a:pPr>
              <a:defRPr/>
            </a:pPr>
            <a:r>
              <a:rPr lang="en-US" sz="4800" b="1" dirty="0" smtClean="0"/>
              <a:t>END OF TEST MATERIAL</a:t>
            </a:r>
            <a:endParaRPr lang="en-US" sz="4800" b="1" dirty="0"/>
          </a:p>
        </p:txBody>
      </p:sp>
      <p:sp>
        <p:nvSpPr>
          <p:cNvPr id="6" name="Subtitle 5"/>
          <p:cNvSpPr>
            <a:spLocks noGrp="1"/>
          </p:cNvSpPr>
          <p:nvPr>
            <p:ph type="subTitle" sz="quarter" idx="1"/>
          </p:nvPr>
        </p:nvSpPr>
        <p:spPr>
          <a:xfrm>
            <a:off x="1371600" y="4114800"/>
            <a:ext cx="6400800" cy="1752600"/>
          </a:xfrm>
        </p:spPr>
        <p:txBody>
          <a:bodyPr>
            <a:normAutofit/>
          </a:bodyPr>
          <a:lstStyle/>
          <a:p>
            <a:pPr>
              <a:defRPr/>
            </a:pPr>
            <a:r>
              <a:rPr lang="en-US" sz="4000" b="1" i="1" dirty="0" smtClean="0">
                <a:solidFill>
                  <a:srgbClr val="FF0000"/>
                </a:solidFill>
              </a:rPr>
              <a:t>TEST ON FRIDAY 4/7</a:t>
            </a:r>
            <a:endParaRPr lang="en-US" sz="4000" b="1" i="1" dirty="0">
              <a:solidFill>
                <a:srgbClr val="FF0000"/>
              </a:solidFill>
            </a:endParaRPr>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12854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TEST ON TUES. 3/30</a:t>
            </a:r>
            <a:endParaRPr lang="en-US"/>
          </a:p>
        </p:txBody>
      </p:sp>
      <p:pic>
        <p:nvPicPr>
          <p:cNvPr id="4101" name="Picture 2" descr="http://player.slideplayer.com/2/760912/data/images/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47813"/>
            <a:ext cx="65722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74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sz="5400" b="1" smtClean="0"/>
              <a:t>EVOLUTION BY MEANS OF NATURAL SELECTION</a:t>
            </a:r>
          </a:p>
        </p:txBody>
      </p:sp>
      <p:sp>
        <p:nvSpPr>
          <p:cNvPr id="2051" name="Rectangle 3"/>
          <p:cNvSpPr>
            <a:spLocks noGrp="1" noChangeArrowheads="1"/>
          </p:cNvSpPr>
          <p:nvPr>
            <p:ph type="subTitle" idx="1"/>
          </p:nvPr>
        </p:nvSpPr>
        <p:spPr>
          <a:xfrm>
            <a:off x="1371600" y="3962400"/>
            <a:ext cx="6400800" cy="1752600"/>
          </a:xfrm>
        </p:spPr>
        <p:txBody>
          <a:bodyPr/>
          <a:lstStyle/>
          <a:p>
            <a:pPr eaLnBrk="1" hangingPunct="1">
              <a:defRPr/>
            </a:pPr>
            <a:endParaRPr lang="en-US" sz="4400" dirty="0" smtClean="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568334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38200"/>
            <a:ext cx="8229600" cy="1371600"/>
          </a:xfrm>
        </p:spPr>
        <p:txBody>
          <a:bodyPr>
            <a:normAutofit fontScale="90000"/>
          </a:bodyPr>
          <a:lstStyle/>
          <a:p>
            <a:pPr algn="l">
              <a:defRPr/>
            </a:pPr>
            <a:r>
              <a:rPr lang="en-US" sz="3600" dirty="0" smtClean="0"/>
              <a:t>1. What adaptations does this organism </a:t>
            </a:r>
            <a:br>
              <a:rPr lang="en-US" sz="3600" dirty="0" smtClean="0"/>
            </a:br>
            <a:r>
              <a:rPr lang="en-US" sz="3600" dirty="0" smtClean="0"/>
              <a:t>    have?</a:t>
            </a:r>
            <a:br>
              <a:rPr lang="en-US" sz="3600" dirty="0" smtClean="0"/>
            </a:br>
            <a:r>
              <a:rPr lang="en-US" sz="3600" dirty="0" smtClean="0"/>
              <a:t>2. How did these adaptations evolve?</a:t>
            </a:r>
            <a:br>
              <a:rPr lang="en-US" sz="3600" dirty="0" smtClean="0"/>
            </a:br>
            <a:r>
              <a:rPr lang="en-US" sz="3600" dirty="0" smtClean="0"/>
              <a:t>3. How do they enable the organism to </a:t>
            </a:r>
            <a:br>
              <a:rPr lang="en-US" sz="3600" dirty="0" smtClean="0"/>
            </a:br>
            <a:r>
              <a:rPr lang="en-US" sz="3600" dirty="0" smtClean="0"/>
              <a:t>    survive in its environment?</a:t>
            </a:r>
            <a:endParaRPr lang="en-US" sz="3600" dirty="0"/>
          </a:p>
        </p:txBody>
      </p:sp>
      <p:sp>
        <p:nvSpPr>
          <p:cNvPr id="5123" name="Rectangle 5"/>
          <p:cNvSpPr>
            <a:spLocks noChangeArrowheads="1"/>
          </p:cNvSpPr>
          <p:nvPr/>
        </p:nvSpPr>
        <p:spPr bwMode="auto">
          <a:xfrm>
            <a:off x="4419600" y="2819400"/>
            <a:ext cx="45720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400"/>
              <a:t>They have long legs and neck, long, tough, prehensile tongue, and leathery mouth for food gathering. Their coloration is protective. They are tall with good eyesight for watchfulness. Giraffes have high blood pressure (240/160) for pumping blood to the brain.  Long neck for reaching its food source (leaves)</a:t>
            </a:r>
          </a:p>
          <a:p>
            <a:pPr eaLnBrk="1" hangingPunct="1">
              <a:spcBef>
                <a:spcPct val="0"/>
              </a:spcBef>
              <a:buClrTx/>
              <a:buSzTx/>
              <a:buFontTx/>
              <a:buNone/>
            </a:pPr>
            <a:endParaRPr lang="en-US" altLang="en-US" sz="2000"/>
          </a:p>
        </p:txBody>
      </p:sp>
      <p:pic>
        <p:nvPicPr>
          <p:cNvPr id="9220" name="Picture 4" descr="http://www.veeriku.tartu.ee/~ppensa/giraff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124200"/>
            <a:ext cx="2741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5638800" y="6485948"/>
            <a:ext cx="2895600" cy="365125"/>
          </a:xfrm>
        </p:spPr>
        <p:txBody>
          <a:bodyPr/>
          <a:lstStyle/>
          <a:p>
            <a:pPr>
              <a:defRPr/>
            </a:pPr>
            <a:r>
              <a:rPr lang="en-US" dirty="0" smtClean="0"/>
              <a:t>Test on Friday 4/22</a:t>
            </a:r>
          </a:p>
        </p:txBody>
      </p:sp>
    </p:spTree>
    <p:extLst>
      <p:ext uri="{BB962C8B-B14F-4D97-AF65-F5344CB8AC3E}">
        <p14:creationId xmlns:p14="http://schemas.microsoft.com/office/powerpoint/2010/main" val="3523338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sz="5400" b="1" smtClean="0"/>
              <a:t>EVOLUTION BY MEANS OF NATURAL SELECTION</a:t>
            </a:r>
          </a:p>
        </p:txBody>
      </p:sp>
      <p:sp>
        <p:nvSpPr>
          <p:cNvPr id="2051" name="Rectangle 3"/>
          <p:cNvSpPr>
            <a:spLocks noGrp="1" noChangeArrowheads="1"/>
          </p:cNvSpPr>
          <p:nvPr>
            <p:ph type="subTitle" idx="1"/>
          </p:nvPr>
        </p:nvSpPr>
        <p:spPr>
          <a:xfrm>
            <a:off x="1371600" y="3962400"/>
            <a:ext cx="6400800" cy="1752600"/>
          </a:xfrm>
        </p:spPr>
        <p:txBody>
          <a:bodyPr/>
          <a:lstStyle/>
          <a:p>
            <a:pPr eaLnBrk="1" hangingPunct="1">
              <a:defRPr/>
            </a:pPr>
            <a:r>
              <a:rPr lang="en-US" sz="4400" smtClean="0"/>
              <a:t>5 Principles</a:t>
            </a:r>
          </a:p>
        </p:txBody>
      </p:sp>
      <p:sp>
        <p:nvSpPr>
          <p:cNvPr id="4" name="Footer Placeholder 3"/>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160013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1051</Words>
  <Application>Microsoft Office PowerPoint</Application>
  <PresentationFormat>On-screen Show (4:3)</PresentationFormat>
  <Paragraphs>189</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EVOLUTION TEST REVIEW SLIDES</vt:lpstr>
      <vt:lpstr>PowerPoint Presentation</vt:lpstr>
      <vt:lpstr>Variation in Species Lab</vt:lpstr>
      <vt:lpstr>PowerPoint Presentation</vt:lpstr>
      <vt:lpstr>Bell Curve</vt:lpstr>
      <vt:lpstr>PowerPoint Presentation</vt:lpstr>
      <vt:lpstr>EVOLUTION BY MEANS OF NATURAL SELECTION</vt:lpstr>
      <vt:lpstr>1. What adaptations does this organism      have? 2. How did these adaptations evolve? 3. How do they enable the organism to      survive in its environment?</vt:lpstr>
      <vt:lpstr>EVOLUTION BY MEANS OF NATURAL SELECTION</vt:lpstr>
      <vt:lpstr>1.  Variation</vt:lpstr>
      <vt:lpstr>2. Struggle for Existence</vt:lpstr>
      <vt:lpstr>3.  Only some survive to reproduce</vt:lpstr>
      <vt:lpstr>4.  Natural selection results in genetic change</vt:lpstr>
      <vt:lpstr>5.  Species adapt to their environment</vt:lpstr>
      <vt:lpstr>The Peppered Moth</vt:lpstr>
      <vt:lpstr>PowerPoint Presentation</vt:lpstr>
      <vt:lpstr>Evolution: Another Example!  Peppered Moth</vt:lpstr>
      <vt:lpstr>Driving Force of Evolution: Environment/Niche</vt:lpstr>
      <vt:lpstr>Another Natural Selection Example</vt:lpstr>
      <vt:lpstr>Driving Force of Evolution: Competition</vt:lpstr>
      <vt:lpstr>Bell Curve</vt:lpstr>
      <vt:lpstr>Types of Selection</vt:lpstr>
      <vt:lpstr>Stabilizing – the average is favored, the extremes are eliminated</vt:lpstr>
      <vt:lpstr>How would the bell curve change to reflect stabilizing selection?</vt:lpstr>
      <vt:lpstr>Directional Selection – Favors one extreme in a population, the other is eliminated</vt:lpstr>
      <vt:lpstr>PowerPoint Presentation</vt:lpstr>
      <vt:lpstr>PowerPoint Presentation</vt:lpstr>
      <vt:lpstr>Evolution of Galapagos Finch</vt:lpstr>
      <vt:lpstr>Convergent Evolution</vt:lpstr>
      <vt:lpstr>PowerPoint Presentation</vt:lpstr>
      <vt:lpstr>PowerPoint Presentation</vt:lpstr>
      <vt:lpstr>HOMOLOGY vs. ANALOGY</vt:lpstr>
      <vt:lpstr>PowerPoint Presentation</vt:lpstr>
      <vt:lpstr>PowerPoint Presentation</vt:lpstr>
      <vt:lpstr>Analogous Structures</vt:lpstr>
      <vt:lpstr>Homologous Structures Evidence of Evolution</vt:lpstr>
      <vt:lpstr>Convergent vs. Divergent Evolution</vt:lpstr>
      <vt:lpstr>PowerPoint Presentation</vt:lpstr>
      <vt:lpstr>Mechanisms of Speciation and Evolution</vt:lpstr>
      <vt:lpstr>Evidence of  Evolution</vt:lpstr>
      <vt:lpstr>PowerPoint Presentation</vt:lpstr>
      <vt:lpstr>Fossils</vt:lpstr>
      <vt:lpstr>PowerPoint Presentation</vt:lpstr>
      <vt:lpstr>PowerPoint Presentation</vt:lpstr>
      <vt:lpstr>PowerPoint Presentation</vt:lpstr>
      <vt:lpstr>PowerPoint Presentation</vt:lpstr>
      <vt:lpstr>Fossils, cont…</vt:lpstr>
      <vt:lpstr>Homologous Structures</vt:lpstr>
      <vt:lpstr>PowerPoint Presentation</vt:lpstr>
      <vt:lpstr>PowerPoint Presentation</vt:lpstr>
      <vt:lpstr>PowerPoint Presentation</vt:lpstr>
      <vt:lpstr>PowerPoint Presentation</vt:lpstr>
      <vt:lpstr>PowerPoint Presentation</vt:lpstr>
      <vt:lpstr>Vestigial Structures</vt:lpstr>
      <vt:lpstr>Biochemical/DNA Evidence</vt:lpstr>
      <vt:lpstr>END OF TEST MATERIAL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TEST REVIEW SLIDES</dc:title>
  <dc:creator>Sarah Sandora</dc:creator>
  <cp:lastModifiedBy>Sarah Sandora</cp:lastModifiedBy>
  <cp:revision>13</cp:revision>
  <dcterms:created xsi:type="dcterms:W3CDTF">2016-04-20T11:54:32Z</dcterms:created>
  <dcterms:modified xsi:type="dcterms:W3CDTF">2017-04-05T14:46:30Z</dcterms:modified>
</cp:coreProperties>
</file>